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79" r:id="rId4"/>
    <p:sldId id="275" r:id="rId5"/>
    <p:sldId id="260" r:id="rId6"/>
    <p:sldId id="276" r:id="rId7"/>
    <p:sldId id="262" r:id="rId8"/>
    <p:sldId id="263" r:id="rId9"/>
    <p:sldId id="264" r:id="rId10"/>
    <p:sldId id="265" r:id="rId11"/>
    <p:sldId id="267" r:id="rId12"/>
    <p:sldId id="268" r:id="rId13"/>
    <p:sldId id="269" r:id="rId14"/>
    <p:sldId id="270" r:id="rId15"/>
    <p:sldId id="280" r:id="rId16"/>
    <p:sldId id="272" r:id="rId17"/>
    <p:sldId id="273" r:id="rId18"/>
    <p:sldId id="266" r:id="rId19"/>
  </p:sldIdLst>
  <p:sldSz cx="9144000" cy="6858000" type="screen4x3"/>
  <p:notesSz cx="6858000" cy="9144000"/>
  <p:defaultTextStyle>
    <a:defPPr>
      <a:defRPr lang="el-GR"/>
    </a:defPPr>
    <a:lvl1pPr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1pPr>
    <a:lvl2pPr marL="4572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2pPr>
    <a:lvl3pPr marL="9144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3pPr>
    <a:lvl4pPr marL="13716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4pPr>
    <a:lvl5pPr marL="18288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5pPr>
    <a:lvl6pPr marL="2286000" algn="l" defTabSz="914400" rtl="0" eaLnBrk="1" latinLnBrk="0" hangingPunct="1">
      <a:defRPr sz="2000" kern="1200">
        <a:solidFill>
          <a:schemeClr val="bg1"/>
        </a:solidFill>
        <a:latin typeface="Comic Sans MS" panose="030F0702030302020204" pitchFamily="66" charset="0"/>
        <a:ea typeface="+mn-ea"/>
        <a:cs typeface="+mn-cs"/>
      </a:defRPr>
    </a:lvl6pPr>
    <a:lvl7pPr marL="2743200" algn="l" defTabSz="914400" rtl="0" eaLnBrk="1" latinLnBrk="0" hangingPunct="1">
      <a:defRPr sz="2000" kern="1200">
        <a:solidFill>
          <a:schemeClr val="bg1"/>
        </a:solidFill>
        <a:latin typeface="Comic Sans MS" panose="030F0702030302020204" pitchFamily="66" charset="0"/>
        <a:ea typeface="+mn-ea"/>
        <a:cs typeface="+mn-cs"/>
      </a:defRPr>
    </a:lvl7pPr>
    <a:lvl8pPr marL="3200400" algn="l" defTabSz="914400" rtl="0" eaLnBrk="1" latinLnBrk="0" hangingPunct="1">
      <a:defRPr sz="2000" kern="1200">
        <a:solidFill>
          <a:schemeClr val="bg1"/>
        </a:solidFill>
        <a:latin typeface="Comic Sans MS" panose="030F0702030302020204" pitchFamily="66" charset="0"/>
        <a:ea typeface="+mn-ea"/>
        <a:cs typeface="+mn-cs"/>
      </a:defRPr>
    </a:lvl8pPr>
    <a:lvl9pPr marL="3657600" algn="l" defTabSz="914400" rtl="0" eaLnBrk="1" latinLnBrk="0" hangingPunct="1">
      <a:defRPr sz="2000" kern="1200">
        <a:solidFill>
          <a:schemeClr val="bg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03" autoAdjust="0"/>
  </p:normalViewPr>
  <p:slideViewPr>
    <p:cSldViewPr>
      <p:cViewPr varScale="1">
        <p:scale>
          <a:sx n="64" d="100"/>
          <a:sy n="64" d="100"/>
        </p:scale>
        <p:origin x="148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A5C1CD-1FCA-12D7-183C-A69EDF5DCEF8}"/>
              </a:ext>
            </a:extLst>
          </p:cNvPr>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AD8DC46-7592-7AD0-C1E0-7B2AB35835A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6E07D7C-0006-C823-A181-7ECB7BC76294}"/>
              </a:ext>
            </a:extLst>
          </p:cNvPr>
          <p:cNvSpPr>
            <a:spLocks noGrp="1"/>
          </p:cNvSpPr>
          <p:nvPr>
            <p:ph type="dt" sz="half" idx="10"/>
          </p:nvPr>
        </p:nvSpPr>
        <p:spPr/>
        <p:txBody>
          <a:bodyPr/>
          <a:lstStyle>
            <a:lvl1pPr>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5" name="Θέση υποσέλιδου 4">
            <a:extLst>
              <a:ext uri="{FF2B5EF4-FFF2-40B4-BE49-F238E27FC236}">
                <a16:creationId xmlns:a16="http://schemas.microsoft.com/office/drawing/2014/main" id="{53C6D035-0F45-B53A-7AA2-891F7792262C}"/>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AB1ECAF7-B0E7-0327-7375-B06E9FF9A53A}"/>
              </a:ext>
            </a:extLst>
          </p:cNvPr>
          <p:cNvSpPr>
            <a:spLocks noGrp="1"/>
          </p:cNvSpPr>
          <p:nvPr>
            <p:ph type="sldNum" sz="quarter" idx="12"/>
          </p:nvPr>
        </p:nvSpPr>
        <p:spPr/>
        <p:txBody>
          <a:bodyPr/>
          <a:lstStyle>
            <a:lvl1pPr>
              <a:defRPr/>
            </a:lvl1pPr>
          </a:lstStyle>
          <a:p>
            <a:fld id="{7FE74B51-7F50-4B7B-A8B6-242C45538841}" type="slidenum">
              <a:rPr lang="el-GR" altLang="el-GR"/>
              <a:pPr/>
              <a:t>‹#›</a:t>
            </a:fld>
            <a:endParaRPr lang="el-GR" altLang="el-GR"/>
          </a:p>
        </p:txBody>
      </p:sp>
    </p:spTree>
    <p:extLst>
      <p:ext uri="{BB962C8B-B14F-4D97-AF65-F5344CB8AC3E}">
        <p14:creationId xmlns:p14="http://schemas.microsoft.com/office/powerpoint/2010/main" val="391463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E9DE9F-977C-1B30-BBD5-1913AA34FD3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87E913A-EFAE-68D7-0974-90B2EDDB8C3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08A6A93-DBF3-70F5-E508-837BA493E26A}"/>
              </a:ext>
            </a:extLst>
          </p:cNvPr>
          <p:cNvSpPr>
            <a:spLocks noGrp="1"/>
          </p:cNvSpPr>
          <p:nvPr>
            <p:ph type="dt" sz="half" idx="10"/>
          </p:nvPr>
        </p:nvSpPr>
        <p:spPr/>
        <p:txBody>
          <a:bodyPr/>
          <a:lstStyle>
            <a:lvl1pPr>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5" name="Θέση υποσέλιδου 4">
            <a:extLst>
              <a:ext uri="{FF2B5EF4-FFF2-40B4-BE49-F238E27FC236}">
                <a16:creationId xmlns:a16="http://schemas.microsoft.com/office/drawing/2014/main" id="{2076F9AA-150B-2C77-6F7B-DFEF064506F5}"/>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E7374243-D90C-0F54-F6A3-323CBDA864F5}"/>
              </a:ext>
            </a:extLst>
          </p:cNvPr>
          <p:cNvSpPr>
            <a:spLocks noGrp="1"/>
          </p:cNvSpPr>
          <p:nvPr>
            <p:ph type="sldNum" sz="quarter" idx="12"/>
          </p:nvPr>
        </p:nvSpPr>
        <p:spPr/>
        <p:txBody>
          <a:bodyPr/>
          <a:lstStyle>
            <a:lvl1pPr>
              <a:defRPr/>
            </a:lvl1pPr>
          </a:lstStyle>
          <a:p>
            <a:fld id="{05151BB5-EA62-4839-89F2-4F4CAC0D52B6}" type="slidenum">
              <a:rPr lang="el-GR" altLang="el-GR"/>
              <a:pPr/>
              <a:t>‹#›</a:t>
            </a:fld>
            <a:endParaRPr lang="el-GR" altLang="el-GR"/>
          </a:p>
        </p:txBody>
      </p:sp>
    </p:spTree>
    <p:extLst>
      <p:ext uri="{BB962C8B-B14F-4D97-AF65-F5344CB8AC3E}">
        <p14:creationId xmlns:p14="http://schemas.microsoft.com/office/powerpoint/2010/main" val="3222572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0B912A8-DD0F-4A75-0192-F4ED86F69B21}"/>
              </a:ext>
            </a:extLst>
          </p:cNvPr>
          <p:cNvSpPr>
            <a:spLocks noGrp="1"/>
          </p:cNvSpPr>
          <p:nvPr>
            <p:ph type="title" orient="vert"/>
          </p:nvPr>
        </p:nvSpPr>
        <p:spPr>
          <a:xfrm>
            <a:off x="6638925" y="274638"/>
            <a:ext cx="2058988" cy="5880100"/>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EAF863A-7C00-A7D0-F727-6B89D49AEA43}"/>
              </a:ext>
            </a:extLst>
          </p:cNvPr>
          <p:cNvSpPr>
            <a:spLocks noGrp="1"/>
          </p:cNvSpPr>
          <p:nvPr>
            <p:ph type="body" orient="vert" idx="1"/>
          </p:nvPr>
        </p:nvSpPr>
        <p:spPr>
          <a:xfrm>
            <a:off x="457200" y="274638"/>
            <a:ext cx="6029325" cy="58801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3BE85C1-4876-CFC0-2330-FC65A221B41E}"/>
              </a:ext>
            </a:extLst>
          </p:cNvPr>
          <p:cNvSpPr>
            <a:spLocks noGrp="1"/>
          </p:cNvSpPr>
          <p:nvPr>
            <p:ph type="dt" sz="half" idx="10"/>
          </p:nvPr>
        </p:nvSpPr>
        <p:spPr/>
        <p:txBody>
          <a:bodyPr/>
          <a:lstStyle>
            <a:lvl1pPr>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5" name="Θέση υποσέλιδου 4">
            <a:extLst>
              <a:ext uri="{FF2B5EF4-FFF2-40B4-BE49-F238E27FC236}">
                <a16:creationId xmlns:a16="http://schemas.microsoft.com/office/drawing/2014/main" id="{AB0A15F7-2A2F-A6AE-45A8-7EDFCB2D1178}"/>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8AC00689-A827-4949-FA5B-85F7BD96F3EA}"/>
              </a:ext>
            </a:extLst>
          </p:cNvPr>
          <p:cNvSpPr>
            <a:spLocks noGrp="1"/>
          </p:cNvSpPr>
          <p:nvPr>
            <p:ph type="sldNum" sz="quarter" idx="12"/>
          </p:nvPr>
        </p:nvSpPr>
        <p:spPr/>
        <p:txBody>
          <a:bodyPr/>
          <a:lstStyle>
            <a:lvl1pPr>
              <a:defRPr/>
            </a:lvl1pPr>
          </a:lstStyle>
          <a:p>
            <a:fld id="{9842A8C6-9D90-4370-802D-4C656F1B935B}" type="slidenum">
              <a:rPr lang="el-GR" altLang="el-GR"/>
              <a:pPr/>
              <a:t>‹#›</a:t>
            </a:fld>
            <a:endParaRPr lang="el-GR" altLang="el-GR"/>
          </a:p>
        </p:txBody>
      </p:sp>
    </p:spTree>
    <p:extLst>
      <p:ext uri="{BB962C8B-B14F-4D97-AF65-F5344CB8AC3E}">
        <p14:creationId xmlns:p14="http://schemas.microsoft.com/office/powerpoint/2010/main" val="106158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655DE3-092A-E503-05C2-B7D5F8749D0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20F73DE-2B20-9437-E5BA-5176167E168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B91D98A-9AE3-5E04-AD4D-B2A6ADEA5113}"/>
              </a:ext>
            </a:extLst>
          </p:cNvPr>
          <p:cNvSpPr>
            <a:spLocks noGrp="1"/>
          </p:cNvSpPr>
          <p:nvPr>
            <p:ph type="dt" sz="half" idx="10"/>
          </p:nvPr>
        </p:nvSpPr>
        <p:spPr/>
        <p:txBody>
          <a:bodyPr/>
          <a:lstStyle>
            <a:lvl1pPr>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5" name="Θέση υποσέλιδου 4">
            <a:extLst>
              <a:ext uri="{FF2B5EF4-FFF2-40B4-BE49-F238E27FC236}">
                <a16:creationId xmlns:a16="http://schemas.microsoft.com/office/drawing/2014/main" id="{E52A3B85-C27C-05D4-C048-EE4DA010401C}"/>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224982D5-FC67-382E-46DA-C346B5DB2987}"/>
              </a:ext>
            </a:extLst>
          </p:cNvPr>
          <p:cNvSpPr>
            <a:spLocks noGrp="1"/>
          </p:cNvSpPr>
          <p:nvPr>
            <p:ph type="sldNum" sz="quarter" idx="12"/>
          </p:nvPr>
        </p:nvSpPr>
        <p:spPr/>
        <p:txBody>
          <a:bodyPr/>
          <a:lstStyle>
            <a:lvl1pPr>
              <a:defRPr/>
            </a:lvl1pPr>
          </a:lstStyle>
          <a:p>
            <a:fld id="{3D02CFA2-842B-420C-BCC1-08A516DDD531}" type="slidenum">
              <a:rPr lang="el-GR" altLang="el-GR"/>
              <a:pPr/>
              <a:t>‹#›</a:t>
            </a:fld>
            <a:endParaRPr lang="el-GR" altLang="el-GR"/>
          </a:p>
        </p:txBody>
      </p:sp>
    </p:spTree>
    <p:extLst>
      <p:ext uri="{BB962C8B-B14F-4D97-AF65-F5344CB8AC3E}">
        <p14:creationId xmlns:p14="http://schemas.microsoft.com/office/powerpoint/2010/main" val="87274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816883-6AAA-1AE4-E54C-9D3D7D621E14}"/>
              </a:ext>
            </a:extLst>
          </p:cNvPr>
          <p:cNvSpPr>
            <a:spLocks noGrp="1"/>
          </p:cNvSpPr>
          <p:nvPr>
            <p:ph type="title"/>
          </p:nvPr>
        </p:nvSpPr>
        <p:spPr>
          <a:xfrm>
            <a:off x="623888" y="1709738"/>
            <a:ext cx="78867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F145FD6-406C-D0C0-B359-C2E47C06FCF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9E396E7-0871-DBE0-7877-44C0D65D1688}"/>
              </a:ext>
            </a:extLst>
          </p:cNvPr>
          <p:cNvSpPr>
            <a:spLocks noGrp="1"/>
          </p:cNvSpPr>
          <p:nvPr>
            <p:ph type="dt" sz="half" idx="10"/>
          </p:nvPr>
        </p:nvSpPr>
        <p:spPr/>
        <p:txBody>
          <a:bodyPr/>
          <a:lstStyle>
            <a:lvl1pPr>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5" name="Θέση υποσέλιδου 4">
            <a:extLst>
              <a:ext uri="{FF2B5EF4-FFF2-40B4-BE49-F238E27FC236}">
                <a16:creationId xmlns:a16="http://schemas.microsoft.com/office/drawing/2014/main" id="{ED13A955-A277-A00D-80C7-E33221A8ED07}"/>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7985E919-2139-8E9D-BD30-8D585AA5E8F5}"/>
              </a:ext>
            </a:extLst>
          </p:cNvPr>
          <p:cNvSpPr>
            <a:spLocks noGrp="1"/>
          </p:cNvSpPr>
          <p:nvPr>
            <p:ph type="sldNum" sz="quarter" idx="12"/>
          </p:nvPr>
        </p:nvSpPr>
        <p:spPr/>
        <p:txBody>
          <a:bodyPr/>
          <a:lstStyle>
            <a:lvl1pPr>
              <a:defRPr/>
            </a:lvl1pPr>
          </a:lstStyle>
          <a:p>
            <a:fld id="{9E6E18A1-CD1B-4D1C-BD7D-443DC7EF4DF7}" type="slidenum">
              <a:rPr lang="el-GR" altLang="el-GR"/>
              <a:pPr/>
              <a:t>‹#›</a:t>
            </a:fld>
            <a:endParaRPr lang="el-GR" altLang="el-GR"/>
          </a:p>
        </p:txBody>
      </p:sp>
    </p:spTree>
    <p:extLst>
      <p:ext uri="{BB962C8B-B14F-4D97-AF65-F5344CB8AC3E}">
        <p14:creationId xmlns:p14="http://schemas.microsoft.com/office/powerpoint/2010/main" val="224962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4D56C4-D4A2-D3D0-8CC9-2F822622312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BFDCD5E-E67F-E5C1-FBDB-457564DF4F92}"/>
              </a:ext>
            </a:extLst>
          </p:cNvPr>
          <p:cNvSpPr>
            <a:spLocks noGrp="1"/>
          </p:cNvSpPr>
          <p:nvPr>
            <p:ph sz="half" idx="1"/>
          </p:nvPr>
        </p:nvSpPr>
        <p:spPr>
          <a:xfrm>
            <a:off x="468313" y="1628775"/>
            <a:ext cx="4038600" cy="452596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AE98A49-52AA-B618-02AE-BF50B5CA9200}"/>
              </a:ext>
            </a:extLst>
          </p:cNvPr>
          <p:cNvSpPr>
            <a:spLocks noGrp="1"/>
          </p:cNvSpPr>
          <p:nvPr>
            <p:ph sz="half" idx="2"/>
          </p:nvPr>
        </p:nvSpPr>
        <p:spPr>
          <a:xfrm>
            <a:off x="4659313" y="1628775"/>
            <a:ext cx="4038600" cy="452596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04FFA12-8F95-2AF7-4863-6339E22A1473}"/>
              </a:ext>
            </a:extLst>
          </p:cNvPr>
          <p:cNvSpPr>
            <a:spLocks noGrp="1"/>
          </p:cNvSpPr>
          <p:nvPr>
            <p:ph type="dt" sz="half" idx="10"/>
          </p:nvPr>
        </p:nvSpPr>
        <p:spPr/>
        <p:txBody>
          <a:bodyPr/>
          <a:lstStyle>
            <a:lvl1pPr>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6" name="Θέση υποσέλιδου 5">
            <a:extLst>
              <a:ext uri="{FF2B5EF4-FFF2-40B4-BE49-F238E27FC236}">
                <a16:creationId xmlns:a16="http://schemas.microsoft.com/office/drawing/2014/main" id="{B46F32C2-C60E-36C7-4184-158B060C037B}"/>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59A63D28-6560-C575-07F8-9E49FFB3F0E5}"/>
              </a:ext>
            </a:extLst>
          </p:cNvPr>
          <p:cNvSpPr>
            <a:spLocks noGrp="1"/>
          </p:cNvSpPr>
          <p:nvPr>
            <p:ph type="sldNum" sz="quarter" idx="12"/>
          </p:nvPr>
        </p:nvSpPr>
        <p:spPr/>
        <p:txBody>
          <a:bodyPr/>
          <a:lstStyle>
            <a:lvl1pPr>
              <a:defRPr/>
            </a:lvl1pPr>
          </a:lstStyle>
          <a:p>
            <a:fld id="{BEB0BEA6-BAE4-45E4-B0FA-C34418621537}" type="slidenum">
              <a:rPr lang="el-GR" altLang="el-GR"/>
              <a:pPr/>
              <a:t>‹#›</a:t>
            </a:fld>
            <a:endParaRPr lang="el-GR" altLang="el-GR"/>
          </a:p>
        </p:txBody>
      </p:sp>
    </p:spTree>
    <p:extLst>
      <p:ext uri="{BB962C8B-B14F-4D97-AF65-F5344CB8AC3E}">
        <p14:creationId xmlns:p14="http://schemas.microsoft.com/office/powerpoint/2010/main" val="337962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53ABDD-5C3D-9964-E50A-FE436CF0AAE2}"/>
              </a:ext>
            </a:extLst>
          </p:cNvPr>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9AFEAFC-B288-FD75-396B-79F7910C23D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0427D73-77FE-0512-EDAC-C2BDF79C9BD9}"/>
              </a:ext>
            </a:extLst>
          </p:cNvPr>
          <p:cNvSpPr>
            <a:spLocks noGrp="1"/>
          </p:cNvSpPr>
          <p:nvPr>
            <p:ph sz="half" idx="2"/>
          </p:nvPr>
        </p:nvSpPr>
        <p:spPr>
          <a:xfrm>
            <a:off x="630238" y="2505075"/>
            <a:ext cx="386873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3F1A412-064D-C564-5AA2-79347A7FC01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335F4BE-72ED-EE24-12B0-E99787B5AE28}"/>
              </a:ext>
            </a:extLst>
          </p:cNvPr>
          <p:cNvSpPr>
            <a:spLocks noGrp="1"/>
          </p:cNvSpPr>
          <p:nvPr>
            <p:ph sz="quarter" idx="4"/>
          </p:nvPr>
        </p:nvSpPr>
        <p:spPr>
          <a:xfrm>
            <a:off x="4629150" y="2505075"/>
            <a:ext cx="38877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40C3515-503E-4F9A-E7A3-EF5A043A7B06}"/>
              </a:ext>
            </a:extLst>
          </p:cNvPr>
          <p:cNvSpPr>
            <a:spLocks noGrp="1"/>
          </p:cNvSpPr>
          <p:nvPr>
            <p:ph type="dt" sz="half" idx="10"/>
          </p:nvPr>
        </p:nvSpPr>
        <p:spPr/>
        <p:txBody>
          <a:bodyPr/>
          <a:lstStyle>
            <a:lvl1pPr>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8" name="Θέση υποσέλιδου 7">
            <a:extLst>
              <a:ext uri="{FF2B5EF4-FFF2-40B4-BE49-F238E27FC236}">
                <a16:creationId xmlns:a16="http://schemas.microsoft.com/office/drawing/2014/main" id="{39A424BE-654B-BA63-97BF-4C272E71C0B2}"/>
              </a:ext>
            </a:extLst>
          </p:cNvPr>
          <p:cNvSpPr>
            <a:spLocks noGrp="1"/>
          </p:cNvSpPr>
          <p:nvPr>
            <p:ph type="ftr" sz="quarter" idx="11"/>
          </p:nvPr>
        </p:nvSpPr>
        <p:spPr/>
        <p:txBody>
          <a:bodyPr/>
          <a:lstStyle>
            <a:lvl1pPr>
              <a:defRPr/>
            </a:lvl1pPr>
          </a:lstStyle>
          <a:p>
            <a:endParaRPr lang="el-GR" altLang="el-GR"/>
          </a:p>
        </p:txBody>
      </p:sp>
      <p:sp>
        <p:nvSpPr>
          <p:cNvPr id="9" name="Θέση αριθμού διαφάνειας 8">
            <a:extLst>
              <a:ext uri="{FF2B5EF4-FFF2-40B4-BE49-F238E27FC236}">
                <a16:creationId xmlns:a16="http://schemas.microsoft.com/office/drawing/2014/main" id="{92C745A3-D79F-7ECB-F6C6-1BCCCAD2DA7F}"/>
              </a:ext>
            </a:extLst>
          </p:cNvPr>
          <p:cNvSpPr>
            <a:spLocks noGrp="1"/>
          </p:cNvSpPr>
          <p:nvPr>
            <p:ph type="sldNum" sz="quarter" idx="12"/>
          </p:nvPr>
        </p:nvSpPr>
        <p:spPr/>
        <p:txBody>
          <a:bodyPr/>
          <a:lstStyle>
            <a:lvl1pPr>
              <a:defRPr/>
            </a:lvl1pPr>
          </a:lstStyle>
          <a:p>
            <a:fld id="{2358173D-A7BA-4A23-B930-29054433AAE3}" type="slidenum">
              <a:rPr lang="el-GR" altLang="el-GR"/>
              <a:pPr/>
              <a:t>‹#›</a:t>
            </a:fld>
            <a:endParaRPr lang="el-GR" altLang="el-GR"/>
          </a:p>
        </p:txBody>
      </p:sp>
    </p:spTree>
    <p:extLst>
      <p:ext uri="{BB962C8B-B14F-4D97-AF65-F5344CB8AC3E}">
        <p14:creationId xmlns:p14="http://schemas.microsoft.com/office/powerpoint/2010/main" val="43161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8A0CE2-5891-0538-3B1E-09F6E0ED287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D1DDBD8-085F-831C-E208-BC4340A88BFE}"/>
              </a:ext>
            </a:extLst>
          </p:cNvPr>
          <p:cNvSpPr>
            <a:spLocks noGrp="1"/>
          </p:cNvSpPr>
          <p:nvPr>
            <p:ph type="dt" sz="half" idx="10"/>
          </p:nvPr>
        </p:nvSpPr>
        <p:spPr/>
        <p:txBody>
          <a:bodyPr/>
          <a:lstStyle>
            <a:lvl1pPr>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4" name="Θέση υποσέλιδου 3">
            <a:extLst>
              <a:ext uri="{FF2B5EF4-FFF2-40B4-BE49-F238E27FC236}">
                <a16:creationId xmlns:a16="http://schemas.microsoft.com/office/drawing/2014/main" id="{876DF393-0D3B-B446-C91B-425F51FE3BBE}"/>
              </a:ext>
            </a:extLst>
          </p:cNvPr>
          <p:cNvSpPr>
            <a:spLocks noGrp="1"/>
          </p:cNvSpPr>
          <p:nvPr>
            <p:ph type="ftr" sz="quarter" idx="11"/>
          </p:nvPr>
        </p:nvSpPr>
        <p:spPr/>
        <p:txBody>
          <a:bodyPr/>
          <a:lstStyle>
            <a:lvl1pPr>
              <a:defRPr/>
            </a:lvl1pPr>
          </a:lstStyle>
          <a:p>
            <a:endParaRPr lang="el-GR" altLang="el-GR"/>
          </a:p>
        </p:txBody>
      </p:sp>
      <p:sp>
        <p:nvSpPr>
          <p:cNvPr id="5" name="Θέση αριθμού διαφάνειας 4">
            <a:extLst>
              <a:ext uri="{FF2B5EF4-FFF2-40B4-BE49-F238E27FC236}">
                <a16:creationId xmlns:a16="http://schemas.microsoft.com/office/drawing/2014/main" id="{48DF3058-3BED-C8CE-F777-7140740FD205}"/>
              </a:ext>
            </a:extLst>
          </p:cNvPr>
          <p:cNvSpPr>
            <a:spLocks noGrp="1"/>
          </p:cNvSpPr>
          <p:nvPr>
            <p:ph type="sldNum" sz="quarter" idx="12"/>
          </p:nvPr>
        </p:nvSpPr>
        <p:spPr/>
        <p:txBody>
          <a:bodyPr/>
          <a:lstStyle>
            <a:lvl1pPr>
              <a:defRPr/>
            </a:lvl1pPr>
          </a:lstStyle>
          <a:p>
            <a:fld id="{7379F402-652B-46C1-A775-6CCCF6EB74DE}" type="slidenum">
              <a:rPr lang="el-GR" altLang="el-GR"/>
              <a:pPr/>
              <a:t>‹#›</a:t>
            </a:fld>
            <a:endParaRPr lang="el-GR" altLang="el-GR"/>
          </a:p>
        </p:txBody>
      </p:sp>
    </p:spTree>
    <p:extLst>
      <p:ext uri="{BB962C8B-B14F-4D97-AF65-F5344CB8AC3E}">
        <p14:creationId xmlns:p14="http://schemas.microsoft.com/office/powerpoint/2010/main" val="389897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E548E82-CBEC-3FAF-935A-6CF5A04728BA}"/>
              </a:ext>
            </a:extLst>
          </p:cNvPr>
          <p:cNvSpPr>
            <a:spLocks noGrp="1"/>
          </p:cNvSpPr>
          <p:nvPr>
            <p:ph type="dt" sz="half" idx="10"/>
          </p:nvPr>
        </p:nvSpPr>
        <p:spPr/>
        <p:txBody>
          <a:bodyPr/>
          <a:lstStyle>
            <a:lvl1pPr>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3" name="Θέση υποσέλιδου 2">
            <a:extLst>
              <a:ext uri="{FF2B5EF4-FFF2-40B4-BE49-F238E27FC236}">
                <a16:creationId xmlns:a16="http://schemas.microsoft.com/office/drawing/2014/main" id="{816E640A-70DB-1919-1D4C-795CD46166BD}"/>
              </a:ext>
            </a:extLst>
          </p:cNvPr>
          <p:cNvSpPr>
            <a:spLocks noGrp="1"/>
          </p:cNvSpPr>
          <p:nvPr>
            <p:ph type="ftr" sz="quarter" idx="11"/>
          </p:nvPr>
        </p:nvSpPr>
        <p:spPr/>
        <p:txBody>
          <a:bodyPr/>
          <a:lstStyle>
            <a:lvl1pPr>
              <a:defRPr/>
            </a:lvl1pPr>
          </a:lstStyle>
          <a:p>
            <a:endParaRPr lang="el-GR" altLang="el-GR"/>
          </a:p>
        </p:txBody>
      </p:sp>
      <p:sp>
        <p:nvSpPr>
          <p:cNvPr id="4" name="Θέση αριθμού διαφάνειας 3">
            <a:extLst>
              <a:ext uri="{FF2B5EF4-FFF2-40B4-BE49-F238E27FC236}">
                <a16:creationId xmlns:a16="http://schemas.microsoft.com/office/drawing/2014/main" id="{AEA78E54-F64C-BFD0-1D99-705134EA88EC}"/>
              </a:ext>
            </a:extLst>
          </p:cNvPr>
          <p:cNvSpPr>
            <a:spLocks noGrp="1"/>
          </p:cNvSpPr>
          <p:nvPr>
            <p:ph type="sldNum" sz="quarter" idx="12"/>
          </p:nvPr>
        </p:nvSpPr>
        <p:spPr/>
        <p:txBody>
          <a:bodyPr/>
          <a:lstStyle>
            <a:lvl1pPr>
              <a:defRPr/>
            </a:lvl1pPr>
          </a:lstStyle>
          <a:p>
            <a:fld id="{0B9C0202-88D7-4649-A9DB-ED7DE044D9EF}" type="slidenum">
              <a:rPr lang="el-GR" altLang="el-GR"/>
              <a:pPr/>
              <a:t>‹#›</a:t>
            </a:fld>
            <a:endParaRPr lang="el-GR" altLang="el-GR"/>
          </a:p>
        </p:txBody>
      </p:sp>
    </p:spTree>
    <p:extLst>
      <p:ext uri="{BB962C8B-B14F-4D97-AF65-F5344CB8AC3E}">
        <p14:creationId xmlns:p14="http://schemas.microsoft.com/office/powerpoint/2010/main" val="329945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C93D12-BACC-572D-3B79-82B145A3DF7B}"/>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3A73579-4FE3-1010-A079-ECD25F91218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2E02576-6EBE-1029-DE95-A544C779F4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173BA98-3C91-4D71-402C-4DEEB22258B9}"/>
              </a:ext>
            </a:extLst>
          </p:cNvPr>
          <p:cNvSpPr>
            <a:spLocks noGrp="1"/>
          </p:cNvSpPr>
          <p:nvPr>
            <p:ph type="dt" sz="half" idx="10"/>
          </p:nvPr>
        </p:nvSpPr>
        <p:spPr/>
        <p:txBody>
          <a:bodyPr/>
          <a:lstStyle>
            <a:lvl1pPr>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6" name="Θέση υποσέλιδου 5">
            <a:extLst>
              <a:ext uri="{FF2B5EF4-FFF2-40B4-BE49-F238E27FC236}">
                <a16:creationId xmlns:a16="http://schemas.microsoft.com/office/drawing/2014/main" id="{DDFEC789-206D-560C-8612-43465532449F}"/>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D7C98174-1389-56C2-2756-EE0DD14DFE15}"/>
              </a:ext>
            </a:extLst>
          </p:cNvPr>
          <p:cNvSpPr>
            <a:spLocks noGrp="1"/>
          </p:cNvSpPr>
          <p:nvPr>
            <p:ph type="sldNum" sz="quarter" idx="12"/>
          </p:nvPr>
        </p:nvSpPr>
        <p:spPr/>
        <p:txBody>
          <a:bodyPr/>
          <a:lstStyle>
            <a:lvl1pPr>
              <a:defRPr/>
            </a:lvl1pPr>
          </a:lstStyle>
          <a:p>
            <a:fld id="{530C7AB5-DE44-4434-A700-8DA83807EC9E}" type="slidenum">
              <a:rPr lang="el-GR" altLang="el-GR"/>
              <a:pPr/>
              <a:t>‹#›</a:t>
            </a:fld>
            <a:endParaRPr lang="el-GR" altLang="el-GR"/>
          </a:p>
        </p:txBody>
      </p:sp>
    </p:spTree>
    <p:extLst>
      <p:ext uri="{BB962C8B-B14F-4D97-AF65-F5344CB8AC3E}">
        <p14:creationId xmlns:p14="http://schemas.microsoft.com/office/powerpoint/2010/main" val="362942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1D74B3-B52C-EFC5-0636-6E1AE19F3751}"/>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A259B8B-BEBE-25EA-1BF7-9765716CEC2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p>
        </p:txBody>
      </p:sp>
      <p:sp>
        <p:nvSpPr>
          <p:cNvPr id="4" name="Θέση κειμένου 3">
            <a:extLst>
              <a:ext uri="{FF2B5EF4-FFF2-40B4-BE49-F238E27FC236}">
                <a16:creationId xmlns:a16="http://schemas.microsoft.com/office/drawing/2014/main" id="{3DF0107F-5637-046F-D01E-8D7DDCF705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CDC8AAA-A6FD-1CBC-D6F2-C136D7A83D0E}"/>
              </a:ext>
            </a:extLst>
          </p:cNvPr>
          <p:cNvSpPr>
            <a:spLocks noGrp="1"/>
          </p:cNvSpPr>
          <p:nvPr>
            <p:ph type="dt" sz="half" idx="10"/>
          </p:nvPr>
        </p:nvSpPr>
        <p:spPr/>
        <p:txBody>
          <a:bodyPr/>
          <a:lstStyle>
            <a:lvl1pPr>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6" name="Θέση υποσέλιδου 5">
            <a:extLst>
              <a:ext uri="{FF2B5EF4-FFF2-40B4-BE49-F238E27FC236}">
                <a16:creationId xmlns:a16="http://schemas.microsoft.com/office/drawing/2014/main" id="{B5ECF11F-102C-BC63-DD51-B9F54ABC9971}"/>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9932D214-029A-4AD9-3EE3-6D5951BE8CF3}"/>
              </a:ext>
            </a:extLst>
          </p:cNvPr>
          <p:cNvSpPr>
            <a:spLocks noGrp="1"/>
          </p:cNvSpPr>
          <p:nvPr>
            <p:ph type="sldNum" sz="quarter" idx="12"/>
          </p:nvPr>
        </p:nvSpPr>
        <p:spPr/>
        <p:txBody>
          <a:bodyPr/>
          <a:lstStyle>
            <a:lvl1pPr>
              <a:defRPr/>
            </a:lvl1pPr>
          </a:lstStyle>
          <a:p>
            <a:fld id="{A996809D-DF21-40E1-8E96-8B64290AEA8D}" type="slidenum">
              <a:rPr lang="el-GR" altLang="el-GR"/>
              <a:pPr/>
              <a:t>‹#›</a:t>
            </a:fld>
            <a:endParaRPr lang="el-GR" altLang="el-GR"/>
          </a:p>
        </p:txBody>
      </p:sp>
    </p:spTree>
    <p:extLst>
      <p:ext uri="{BB962C8B-B14F-4D97-AF65-F5344CB8AC3E}">
        <p14:creationId xmlns:p14="http://schemas.microsoft.com/office/powerpoint/2010/main" val="325861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6721E8-FB85-87F6-8D91-D0089160658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
        <p:nvSpPr>
          <p:cNvPr id="1027" name="Rectangle 3">
            <a:extLst>
              <a:ext uri="{FF2B5EF4-FFF2-40B4-BE49-F238E27FC236}">
                <a16:creationId xmlns:a16="http://schemas.microsoft.com/office/drawing/2014/main" id="{1EB1A54E-5B93-F4A3-6D91-3373CF572C56}"/>
              </a:ext>
            </a:extLst>
          </p:cNvPr>
          <p:cNvSpPr>
            <a:spLocks noGrp="1" noChangeArrowheads="1"/>
          </p:cNvSpPr>
          <p:nvPr>
            <p:ph type="body" idx="1"/>
          </p:nvPr>
        </p:nvSpPr>
        <p:spPr bwMode="auto">
          <a:xfrm>
            <a:off x="468313" y="16287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a:extLst>
              <a:ext uri="{FF2B5EF4-FFF2-40B4-BE49-F238E27FC236}">
                <a16:creationId xmlns:a16="http://schemas.microsoft.com/office/drawing/2014/main" id="{4B18CC5E-7DBC-7FC3-D3F8-D2A0CF1ADC5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200">
                <a:solidFill>
                  <a:schemeClr val="tx1"/>
                </a:solidFill>
                <a:effectLst>
                  <a:outerShdw blurRad="38100" dist="38100" dir="2700000" algn="tl">
                    <a:srgbClr val="FFFFFF"/>
                  </a:outerShdw>
                </a:effectLst>
                <a:latin typeface="+mn-lt"/>
              </a:defRPr>
            </a:lvl1p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1029" name="Rectangle 5">
            <a:extLst>
              <a:ext uri="{FF2B5EF4-FFF2-40B4-BE49-F238E27FC236}">
                <a16:creationId xmlns:a16="http://schemas.microsoft.com/office/drawing/2014/main" id="{0F379B23-8C8B-CF00-EEC5-F34F66C5E18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chemeClr val="tx1"/>
                </a:solidFill>
                <a:latin typeface="+mn-lt"/>
              </a:defRPr>
            </a:lvl1pPr>
          </a:lstStyle>
          <a:p>
            <a:endParaRPr lang="el-GR" altLang="el-GR"/>
          </a:p>
        </p:txBody>
      </p:sp>
      <p:sp>
        <p:nvSpPr>
          <p:cNvPr id="1030" name="Rectangle 6">
            <a:extLst>
              <a:ext uri="{FF2B5EF4-FFF2-40B4-BE49-F238E27FC236}">
                <a16:creationId xmlns:a16="http://schemas.microsoft.com/office/drawing/2014/main" id="{02B0EF9C-2BEE-BD7A-1F97-E7B5B5A8A54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chemeClr val="tx1"/>
                </a:solidFill>
                <a:latin typeface="+mn-lt"/>
              </a:defRPr>
            </a:lvl1pPr>
          </a:lstStyle>
          <a:p>
            <a:fld id="{4C30FA71-2F56-4EF5-8044-2F1B7BA88ED9}" type="slidenum">
              <a:rPr lang="el-GR" altLang="el-GR"/>
              <a:pPr/>
              <a:t>‹#›</a:t>
            </a:fld>
            <a:endParaRPr lang="el-GR" altLang="el-GR"/>
          </a:p>
        </p:txBody>
      </p:sp>
      <p:sp>
        <p:nvSpPr>
          <p:cNvPr id="1032" name="Text Box 8">
            <a:extLst>
              <a:ext uri="{FF2B5EF4-FFF2-40B4-BE49-F238E27FC236}">
                <a16:creationId xmlns:a16="http://schemas.microsoft.com/office/drawing/2014/main" id="{1FD6FC22-ECDC-13A4-4890-ADD2C15762AA}"/>
              </a:ext>
            </a:extLst>
          </p:cNvPr>
          <p:cNvSpPr txBox="1">
            <a:spLocks noChangeArrowheads="1"/>
          </p:cNvSpPr>
          <p:nvPr userDrawn="1"/>
        </p:nvSpPr>
        <p:spPr bwMode="auto">
          <a:xfrm>
            <a:off x="6264275" y="6308725"/>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800" b="1">
                <a:solidFill>
                  <a:srgbClr val="FF3300"/>
                </a:solidFill>
                <a:latin typeface="Arial" panose="020B0604020202020204" pitchFamily="34" charset="0"/>
                <a:hlinkClick r:id="" action="ppaction://hlinkshowjump?jump=firstslide">
                  <a:snd r:embed="rId13" name="camera.wav"/>
                </a:hlinkClick>
              </a:rPr>
              <a:t>Επιστροφή στο κύτταρο</a:t>
            </a:r>
            <a:endParaRPr lang="el-GR" altLang="el-GR" sz="1800" b="1">
              <a:solidFill>
                <a:srgbClr val="FF3300"/>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panose="020B0604020202020204" pitchFamily="34" charset="0"/>
        </a:defRPr>
      </a:lvl2pPr>
      <a:lvl3pPr algn="ctr" rtl="0" eaLnBrk="1" fontAlgn="base" hangingPunct="1">
        <a:spcBef>
          <a:spcPct val="0"/>
        </a:spcBef>
        <a:spcAft>
          <a:spcPct val="0"/>
        </a:spcAft>
        <a:defRPr sz="4400">
          <a:solidFill>
            <a:schemeClr val="bg1"/>
          </a:solidFill>
          <a:latin typeface="Arial" panose="020B0604020202020204" pitchFamily="34" charset="0"/>
        </a:defRPr>
      </a:lvl3pPr>
      <a:lvl4pPr algn="ctr" rtl="0" eaLnBrk="1" fontAlgn="base" hangingPunct="1">
        <a:spcBef>
          <a:spcPct val="0"/>
        </a:spcBef>
        <a:spcAft>
          <a:spcPct val="0"/>
        </a:spcAft>
        <a:defRPr sz="4400">
          <a:solidFill>
            <a:schemeClr val="bg1"/>
          </a:solidFill>
          <a:latin typeface="Arial" panose="020B0604020202020204" pitchFamily="34" charset="0"/>
        </a:defRPr>
      </a:lvl4pPr>
      <a:lvl5pPr algn="ctr" rtl="0" eaLnBrk="1" fontAlgn="base" hangingPunct="1">
        <a:spcBef>
          <a:spcPct val="0"/>
        </a:spcBef>
        <a:spcAft>
          <a:spcPct val="0"/>
        </a:spcAft>
        <a:defRPr sz="4400">
          <a:solidFill>
            <a:schemeClr val="bg1"/>
          </a:solidFill>
          <a:latin typeface="Arial" panose="020B0604020202020204" pitchFamily="34" charset="0"/>
        </a:defRPr>
      </a:lvl5pPr>
      <a:lvl6pPr marL="457200" algn="ctr" rtl="0" eaLnBrk="1" fontAlgn="base" hangingPunct="1">
        <a:spcBef>
          <a:spcPct val="0"/>
        </a:spcBef>
        <a:spcAft>
          <a:spcPct val="0"/>
        </a:spcAft>
        <a:defRPr sz="4400">
          <a:solidFill>
            <a:schemeClr val="bg1"/>
          </a:solidFill>
          <a:latin typeface="Arial" panose="020B0604020202020204" pitchFamily="34" charset="0"/>
        </a:defRPr>
      </a:lvl6pPr>
      <a:lvl7pPr marL="914400" algn="ctr" rtl="0" eaLnBrk="1" fontAlgn="base" hangingPunct="1">
        <a:spcBef>
          <a:spcPct val="0"/>
        </a:spcBef>
        <a:spcAft>
          <a:spcPct val="0"/>
        </a:spcAft>
        <a:defRPr sz="4400">
          <a:solidFill>
            <a:schemeClr val="bg1"/>
          </a:solidFill>
          <a:latin typeface="Arial" panose="020B0604020202020204" pitchFamily="34" charset="0"/>
        </a:defRPr>
      </a:lvl7pPr>
      <a:lvl8pPr marL="1371600" algn="ctr" rtl="0" eaLnBrk="1" fontAlgn="base" hangingPunct="1">
        <a:spcBef>
          <a:spcPct val="0"/>
        </a:spcBef>
        <a:spcAft>
          <a:spcPct val="0"/>
        </a:spcAft>
        <a:defRPr sz="4400">
          <a:solidFill>
            <a:schemeClr val="bg1"/>
          </a:solidFill>
          <a:latin typeface="Arial" panose="020B0604020202020204" pitchFamily="34" charset="0"/>
        </a:defRPr>
      </a:lvl8pPr>
      <a:lvl9pPr marL="1828800" algn="ctr" rtl="0" eaLnBrk="1" fontAlgn="base" hangingPunct="1">
        <a:spcBef>
          <a:spcPct val="0"/>
        </a:spcBef>
        <a:spcAft>
          <a:spcPct val="0"/>
        </a:spcAft>
        <a:defRPr sz="4400">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5.xml"/><Relationship Id="rId18" Type="http://schemas.openxmlformats.org/officeDocument/2006/relationships/slide" Target="slide6.xml"/><Relationship Id="rId3" Type="http://schemas.openxmlformats.org/officeDocument/2006/relationships/slide" Target="slide2.xml"/><Relationship Id="rId21" Type="http://schemas.openxmlformats.org/officeDocument/2006/relationships/audio" Target="../media/audio5.wav"/><Relationship Id="rId7" Type="http://schemas.openxmlformats.org/officeDocument/2006/relationships/slide" Target="slide11.xml"/><Relationship Id="rId12" Type="http://schemas.openxmlformats.org/officeDocument/2006/relationships/slide" Target="slide14.xml"/><Relationship Id="rId17" Type="http://schemas.openxmlformats.org/officeDocument/2006/relationships/audio" Target="../media/audio3.wav"/><Relationship Id="rId2" Type="http://schemas.openxmlformats.org/officeDocument/2006/relationships/image" Target="../media/image1.png"/><Relationship Id="rId16" Type="http://schemas.openxmlformats.org/officeDocument/2006/relationships/slide" Target="slide12.xml"/><Relationship Id="rId20"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2.wav"/><Relationship Id="rId11" Type="http://schemas.openxmlformats.org/officeDocument/2006/relationships/slide" Target="slide7.xml"/><Relationship Id="rId5" Type="http://schemas.openxmlformats.org/officeDocument/2006/relationships/slide" Target="slide3.xml"/><Relationship Id="rId15" Type="http://schemas.openxmlformats.org/officeDocument/2006/relationships/slide" Target="slide9.xml"/><Relationship Id="rId23" Type="http://schemas.openxmlformats.org/officeDocument/2006/relationships/image" Target="../media/image2.png"/><Relationship Id="rId10" Type="http://schemas.openxmlformats.org/officeDocument/2006/relationships/slide" Target="slide17.xml"/><Relationship Id="rId19"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3.xml"/><Relationship Id="rId22" Type="http://schemas.openxmlformats.org/officeDocument/2006/relationships/hyperlink" Target="http://www.cellsalive.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ncbi.nlm.nih.gov/books/NBK9930/figure/A1679/?report=objectonly"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K7yku3sa4Y8"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isc-online.com/Objects/ViewObject.aspx?ID=ap1101"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www.youtube.com/watch?v=ULR79TiUj80" TargetMode="External"/><Relationship Id="rId4" Type="http://schemas.openxmlformats.org/officeDocument/2006/relationships/hyperlink" Target="http://www.youtube.com/watch?v=vh5dhjXzbX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vcell.ndsu.edu/animations/translation/movie-flash.ht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lefanouraki.weebly.com/" TargetMode="External"/><Relationship Id="rId2" Type="http://schemas.openxmlformats.org/officeDocument/2006/relationships/hyperlink" Target="http://www.cellsalive.com/cells/cell_model.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4PKjF7OumYo&amp;feature=autoplay&amp;list=PLCA18F4EE622BAEFF&amp;lf=results_video&amp;playnext=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umanasinc.com/webcontent/animations/content/mitosis.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johnkyrk.com/golgiAlone.html"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vcell.ndsu.edu/animations/proteinmodification/movie-flash.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3">
            <a:extLst>
              <a:ext uri="{FF2B5EF4-FFF2-40B4-BE49-F238E27FC236}">
                <a16:creationId xmlns:a16="http://schemas.microsoft.com/office/drawing/2014/main" id="{EFCF9ABC-FC15-19EB-48A1-048F8F558B77}"/>
              </a:ext>
            </a:extLst>
          </p:cNvPr>
          <p:cNvSpPr>
            <a:spLocks noGrp="1"/>
          </p:cNvSpPr>
          <p:nvPr>
            <p:ph type="dt" sz="half" idx="10"/>
          </p:nvPr>
        </p:nvSpPr>
        <p:spPr/>
        <p:txBody>
          <a:bodyPr/>
          <a:lstStyle/>
          <a:p>
            <a:r>
              <a:rPr lang="el-GR" altLang="el-GR"/>
              <a:t>Ελευθερία Φανουράκη</a:t>
            </a:r>
          </a:p>
          <a:p>
            <a:r>
              <a:rPr lang="el-GR" altLang="el-GR"/>
              <a:t>1</a:t>
            </a:r>
            <a:r>
              <a:rPr lang="el-GR" altLang="el-GR" baseline="30000"/>
              <a:t>ο</a:t>
            </a:r>
            <a:r>
              <a:rPr lang="el-GR" altLang="el-GR"/>
              <a:t> ΕΚΦΕ Ηρακλείου</a:t>
            </a:r>
          </a:p>
        </p:txBody>
      </p:sp>
      <p:sp>
        <p:nvSpPr>
          <p:cNvPr id="26626" name="Rectangle 2">
            <a:extLst>
              <a:ext uri="{FF2B5EF4-FFF2-40B4-BE49-F238E27FC236}">
                <a16:creationId xmlns:a16="http://schemas.microsoft.com/office/drawing/2014/main" id="{6C429B48-61CE-1CF7-C989-42C923486A1C}"/>
              </a:ext>
            </a:extLst>
          </p:cNvPr>
          <p:cNvSpPr>
            <a:spLocks noGrp="1" noChangeArrowheads="1"/>
          </p:cNvSpPr>
          <p:nvPr>
            <p:ph type="title"/>
          </p:nvPr>
        </p:nvSpPr>
        <p:spPr>
          <a:xfrm>
            <a:off x="539750" y="260350"/>
            <a:ext cx="8229600" cy="576263"/>
          </a:xfrm>
        </p:spPr>
        <p:txBody>
          <a:bodyPr/>
          <a:lstStyle/>
          <a:p>
            <a:r>
              <a:rPr lang="el-GR" altLang="el-GR" sz="4000" b="1" dirty="0"/>
              <a:t>Ζωικό κύτταρο</a:t>
            </a:r>
          </a:p>
        </p:txBody>
      </p:sp>
      <p:sp>
        <p:nvSpPr>
          <p:cNvPr id="26627" name="Rectangle 3">
            <a:extLst>
              <a:ext uri="{FF2B5EF4-FFF2-40B4-BE49-F238E27FC236}">
                <a16:creationId xmlns:a16="http://schemas.microsoft.com/office/drawing/2014/main" id="{FF67D0B0-D6FD-B3BA-8516-3DDE3377775D}"/>
              </a:ext>
            </a:extLst>
          </p:cNvPr>
          <p:cNvSpPr>
            <a:spLocks noGrp="1" noChangeArrowheads="1"/>
          </p:cNvSpPr>
          <p:nvPr>
            <p:ph type="body" idx="1"/>
          </p:nvPr>
        </p:nvSpPr>
        <p:spPr/>
        <p:txBody>
          <a:bodyPr/>
          <a:lstStyle/>
          <a:p>
            <a:endParaRPr lang="el-GR" altLang="el-GR"/>
          </a:p>
        </p:txBody>
      </p:sp>
      <p:pic>
        <p:nvPicPr>
          <p:cNvPr id="26628" name="Picture 4">
            <a:extLst>
              <a:ext uri="{FF2B5EF4-FFF2-40B4-BE49-F238E27FC236}">
                <a16:creationId xmlns:a16="http://schemas.microsoft.com/office/drawing/2014/main" id="{CD29B7F1-8838-9DB7-BB41-F98F775E1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56" t="35612" r="17351" b="11810"/>
          <a:stretch>
            <a:fillRect/>
          </a:stretch>
        </p:blipFill>
        <p:spPr bwMode="auto">
          <a:xfrm>
            <a:off x="-1588" y="1196975"/>
            <a:ext cx="9145588" cy="54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 Box 5">
            <a:extLst>
              <a:ext uri="{FF2B5EF4-FFF2-40B4-BE49-F238E27FC236}">
                <a16:creationId xmlns:a16="http://schemas.microsoft.com/office/drawing/2014/main" id="{975270C2-CF8B-6366-D8B3-3AFA9F2E0939}"/>
              </a:ext>
            </a:extLst>
          </p:cNvPr>
          <p:cNvSpPr txBox="1">
            <a:spLocks noChangeArrowheads="1"/>
          </p:cNvSpPr>
          <p:nvPr/>
        </p:nvSpPr>
        <p:spPr bwMode="auto">
          <a:xfrm>
            <a:off x="0" y="25654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tx1"/>
                </a:solidFill>
                <a:latin typeface="Arial" panose="020B0604020202020204" pitchFamily="34" charset="0"/>
                <a:hlinkClick r:id="rId3" action="ppaction://hlinksldjump"/>
              </a:rPr>
              <a:t>Μιτοχόνδριο</a:t>
            </a:r>
            <a:endParaRPr lang="el-GR" altLang="el-GR" sz="1400" b="1">
              <a:solidFill>
                <a:schemeClr val="tx1"/>
              </a:solidFill>
              <a:latin typeface="Arial" panose="020B0604020202020204" pitchFamily="34" charset="0"/>
            </a:endParaRPr>
          </a:p>
        </p:txBody>
      </p:sp>
      <p:sp>
        <p:nvSpPr>
          <p:cNvPr id="26630" name="Line 6">
            <a:extLst>
              <a:ext uri="{FF2B5EF4-FFF2-40B4-BE49-F238E27FC236}">
                <a16:creationId xmlns:a16="http://schemas.microsoft.com/office/drawing/2014/main" id="{C3E50AE3-2B0C-B3D1-D2EB-2EF8ADE05145}"/>
              </a:ext>
            </a:extLst>
          </p:cNvPr>
          <p:cNvSpPr>
            <a:spLocks noChangeShapeType="1"/>
          </p:cNvSpPr>
          <p:nvPr/>
        </p:nvSpPr>
        <p:spPr bwMode="auto">
          <a:xfrm>
            <a:off x="755650" y="2852738"/>
            <a:ext cx="863600" cy="792162"/>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631" name="Text Box 7">
            <a:extLst>
              <a:ext uri="{FF2B5EF4-FFF2-40B4-BE49-F238E27FC236}">
                <a16:creationId xmlns:a16="http://schemas.microsoft.com/office/drawing/2014/main" id="{2650D0F4-D782-8AB5-DAE2-8C7B38AA2F8D}"/>
              </a:ext>
            </a:extLst>
          </p:cNvPr>
          <p:cNvSpPr txBox="1">
            <a:spLocks noChangeArrowheads="1"/>
          </p:cNvSpPr>
          <p:nvPr/>
        </p:nvSpPr>
        <p:spPr bwMode="auto">
          <a:xfrm>
            <a:off x="7308850" y="1989138"/>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Πυρήνας</a:t>
            </a:r>
          </a:p>
        </p:txBody>
      </p:sp>
      <p:sp>
        <p:nvSpPr>
          <p:cNvPr id="26632" name="Oval 8">
            <a:extLst>
              <a:ext uri="{FF2B5EF4-FFF2-40B4-BE49-F238E27FC236}">
                <a16:creationId xmlns:a16="http://schemas.microsoft.com/office/drawing/2014/main" id="{E5F65EFA-26FE-CF90-CF6D-5FC412AD310E}"/>
              </a:ext>
            </a:extLst>
          </p:cNvPr>
          <p:cNvSpPr>
            <a:spLocks noChangeArrowheads="1"/>
          </p:cNvSpPr>
          <p:nvPr/>
        </p:nvSpPr>
        <p:spPr bwMode="auto">
          <a:xfrm>
            <a:off x="2987675" y="4292600"/>
            <a:ext cx="1152525" cy="719138"/>
          </a:xfrm>
          <a:prstGeom prst="ellipse">
            <a:avLst/>
          </a:prstGeom>
          <a:solidFill>
            <a:schemeClr val="accent1">
              <a:alpha val="0"/>
            </a:schemeClr>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633" name="Line 9">
            <a:extLst>
              <a:ext uri="{FF2B5EF4-FFF2-40B4-BE49-F238E27FC236}">
                <a16:creationId xmlns:a16="http://schemas.microsoft.com/office/drawing/2014/main" id="{038272F3-21B0-4BFE-A3DE-8E89CDE054BD}"/>
              </a:ext>
            </a:extLst>
          </p:cNvPr>
          <p:cNvSpPr>
            <a:spLocks noChangeShapeType="1"/>
          </p:cNvSpPr>
          <p:nvPr/>
        </p:nvSpPr>
        <p:spPr bwMode="auto">
          <a:xfrm flipV="1">
            <a:off x="2484438" y="4941888"/>
            <a:ext cx="792162" cy="1439862"/>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634" name="Text Box 10">
            <a:extLst>
              <a:ext uri="{FF2B5EF4-FFF2-40B4-BE49-F238E27FC236}">
                <a16:creationId xmlns:a16="http://schemas.microsoft.com/office/drawing/2014/main" id="{2E4B5D50-D003-505C-419F-D0636CC2BD63}"/>
              </a:ext>
            </a:extLst>
          </p:cNvPr>
          <p:cNvSpPr txBox="1">
            <a:spLocks noChangeArrowheads="1"/>
          </p:cNvSpPr>
          <p:nvPr/>
        </p:nvSpPr>
        <p:spPr bwMode="auto">
          <a:xfrm>
            <a:off x="1619250" y="6308725"/>
            <a:ext cx="171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Σύμπλεγμα </a:t>
            </a:r>
            <a:r>
              <a:rPr lang="en-US" altLang="el-GR" sz="1400" b="1">
                <a:solidFill>
                  <a:schemeClr val="hlink"/>
                </a:solidFill>
                <a:latin typeface="Arial" panose="020B0604020202020204" pitchFamily="34" charset="0"/>
              </a:rPr>
              <a:t>Golgi</a:t>
            </a:r>
            <a:endParaRPr lang="el-GR" altLang="el-GR" sz="1400" b="1">
              <a:solidFill>
                <a:schemeClr val="hlink"/>
              </a:solidFill>
              <a:latin typeface="Arial" panose="020B0604020202020204" pitchFamily="34" charset="0"/>
            </a:endParaRPr>
          </a:p>
        </p:txBody>
      </p:sp>
      <p:sp>
        <p:nvSpPr>
          <p:cNvPr id="26635" name="Text Box 11">
            <a:extLst>
              <a:ext uri="{FF2B5EF4-FFF2-40B4-BE49-F238E27FC236}">
                <a16:creationId xmlns:a16="http://schemas.microsoft.com/office/drawing/2014/main" id="{E3BDF7DF-9638-B251-E304-D36A850F72E2}"/>
              </a:ext>
            </a:extLst>
          </p:cNvPr>
          <p:cNvSpPr txBox="1">
            <a:spLocks noChangeArrowheads="1"/>
          </p:cNvSpPr>
          <p:nvPr/>
        </p:nvSpPr>
        <p:spPr bwMode="auto">
          <a:xfrm>
            <a:off x="3563938" y="836613"/>
            <a:ext cx="2663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Λείο Ενδοπλασματικό δίκτυο</a:t>
            </a:r>
          </a:p>
        </p:txBody>
      </p:sp>
      <p:sp>
        <p:nvSpPr>
          <p:cNvPr id="26636" name="Text Box 12">
            <a:extLst>
              <a:ext uri="{FF2B5EF4-FFF2-40B4-BE49-F238E27FC236}">
                <a16:creationId xmlns:a16="http://schemas.microsoft.com/office/drawing/2014/main" id="{BB9F7549-F159-2CB9-41FC-B680F5640225}"/>
              </a:ext>
            </a:extLst>
          </p:cNvPr>
          <p:cNvSpPr txBox="1">
            <a:spLocks noChangeArrowheads="1"/>
          </p:cNvSpPr>
          <p:nvPr/>
        </p:nvSpPr>
        <p:spPr bwMode="auto">
          <a:xfrm>
            <a:off x="3563938" y="836613"/>
            <a:ext cx="2663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Λείο Ενδοπλασματικό δίκτυο</a:t>
            </a:r>
          </a:p>
        </p:txBody>
      </p:sp>
      <p:sp>
        <p:nvSpPr>
          <p:cNvPr id="26637" name="Text Box 13">
            <a:extLst>
              <a:ext uri="{FF2B5EF4-FFF2-40B4-BE49-F238E27FC236}">
                <a16:creationId xmlns:a16="http://schemas.microsoft.com/office/drawing/2014/main" id="{C95D226D-2B56-61F5-745F-1F4812E75E17}"/>
              </a:ext>
            </a:extLst>
          </p:cNvPr>
          <p:cNvSpPr txBox="1">
            <a:spLocks noChangeArrowheads="1"/>
          </p:cNvSpPr>
          <p:nvPr/>
        </p:nvSpPr>
        <p:spPr bwMode="auto">
          <a:xfrm>
            <a:off x="3563938" y="836613"/>
            <a:ext cx="2663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Λείο Ενδοπλασματικό δίκτυο</a:t>
            </a:r>
          </a:p>
        </p:txBody>
      </p:sp>
      <p:sp>
        <p:nvSpPr>
          <p:cNvPr id="26638" name="Text Box 14">
            <a:extLst>
              <a:ext uri="{FF2B5EF4-FFF2-40B4-BE49-F238E27FC236}">
                <a16:creationId xmlns:a16="http://schemas.microsoft.com/office/drawing/2014/main" id="{5339C118-A808-8598-AA5F-637DE4E05F35}"/>
              </a:ext>
            </a:extLst>
          </p:cNvPr>
          <p:cNvSpPr txBox="1">
            <a:spLocks noChangeArrowheads="1"/>
          </p:cNvSpPr>
          <p:nvPr/>
        </p:nvSpPr>
        <p:spPr bwMode="auto">
          <a:xfrm>
            <a:off x="5580063" y="1196975"/>
            <a:ext cx="2736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Αδρό Ενδοπλασματικό δίκτυο</a:t>
            </a:r>
          </a:p>
        </p:txBody>
      </p:sp>
      <p:sp>
        <p:nvSpPr>
          <p:cNvPr id="26639" name="Text Box 15">
            <a:extLst>
              <a:ext uri="{FF2B5EF4-FFF2-40B4-BE49-F238E27FC236}">
                <a16:creationId xmlns:a16="http://schemas.microsoft.com/office/drawing/2014/main" id="{89AD132E-2CFD-1BE6-EB7D-3C28B1DC8DEE}"/>
              </a:ext>
            </a:extLst>
          </p:cNvPr>
          <p:cNvSpPr txBox="1">
            <a:spLocks noChangeArrowheads="1"/>
          </p:cNvSpPr>
          <p:nvPr/>
        </p:nvSpPr>
        <p:spPr bwMode="auto">
          <a:xfrm>
            <a:off x="3563938" y="836613"/>
            <a:ext cx="2663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Λείο Ενδοπλασματικό δίκτυο</a:t>
            </a:r>
          </a:p>
        </p:txBody>
      </p:sp>
      <p:sp>
        <p:nvSpPr>
          <p:cNvPr id="26640" name="Line 16">
            <a:extLst>
              <a:ext uri="{FF2B5EF4-FFF2-40B4-BE49-F238E27FC236}">
                <a16:creationId xmlns:a16="http://schemas.microsoft.com/office/drawing/2014/main" id="{77D9E644-E5C9-1EB1-BD07-18223BBE1121}"/>
              </a:ext>
            </a:extLst>
          </p:cNvPr>
          <p:cNvSpPr>
            <a:spLocks noChangeShapeType="1"/>
          </p:cNvSpPr>
          <p:nvPr/>
        </p:nvSpPr>
        <p:spPr bwMode="auto">
          <a:xfrm>
            <a:off x="4716463" y="1125538"/>
            <a:ext cx="71437" cy="1008062"/>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641" name="Text Box 17">
            <a:extLst>
              <a:ext uri="{FF2B5EF4-FFF2-40B4-BE49-F238E27FC236}">
                <a16:creationId xmlns:a16="http://schemas.microsoft.com/office/drawing/2014/main" id="{7B81C81A-383B-1A4A-FBB0-ED239DB97312}"/>
              </a:ext>
            </a:extLst>
          </p:cNvPr>
          <p:cNvSpPr txBox="1">
            <a:spLocks noChangeArrowheads="1"/>
          </p:cNvSpPr>
          <p:nvPr/>
        </p:nvSpPr>
        <p:spPr bwMode="auto">
          <a:xfrm>
            <a:off x="3563938" y="836613"/>
            <a:ext cx="2663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Λείο Ενδοπλασματικό δίκτυο</a:t>
            </a:r>
          </a:p>
        </p:txBody>
      </p:sp>
      <p:sp>
        <p:nvSpPr>
          <p:cNvPr id="26642" name="Text Box 18">
            <a:extLst>
              <a:ext uri="{FF2B5EF4-FFF2-40B4-BE49-F238E27FC236}">
                <a16:creationId xmlns:a16="http://schemas.microsoft.com/office/drawing/2014/main" id="{8390730D-0EFB-6AAE-7F7B-B824CC017C95}"/>
              </a:ext>
            </a:extLst>
          </p:cNvPr>
          <p:cNvSpPr txBox="1">
            <a:spLocks noChangeArrowheads="1"/>
          </p:cNvSpPr>
          <p:nvPr/>
        </p:nvSpPr>
        <p:spPr bwMode="auto">
          <a:xfrm>
            <a:off x="7308850" y="1989138"/>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Πυρήνας</a:t>
            </a:r>
          </a:p>
        </p:txBody>
      </p:sp>
      <p:sp>
        <p:nvSpPr>
          <p:cNvPr id="26643" name="Text Box 19">
            <a:extLst>
              <a:ext uri="{FF2B5EF4-FFF2-40B4-BE49-F238E27FC236}">
                <a16:creationId xmlns:a16="http://schemas.microsoft.com/office/drawing/2014/main" id="{5D8A279F-6608-5BC9-484D-B1B86F04930F}"/>
              </a:ext>
            </a:extLst>
          </p:cNvPr>
          <p:cNvSpPr txBox="1">
            <a:spLocks noChangeArrowheads="1"/>
          </p:cNvSpPr>
          <p:nvPr/>
        </p:nvSpPr>
        <p:spPr bwMode="auto">
          <a:xfrm>
            <a:off x="7308850" y="1989138"/>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4" action="ppaction://hlinksldjump"/>
              </a:rPr>
              <a:t>Πυρήνας</a:t>
            </a:r>
            <a:endParaRPr lang="el-GR" altLang="el-GR" sz="1400" b="1">
              <a:solidFill>
                <a:schemeClr val="hlink"/>
              </a:solidFill>
              <a:latin typeface="Arial" panose="020B0604020202020204" pitchFamily="34" charset="0"/>
            </a:endParaRPr>
          </a:p>
        </p:txBody>
      </p:sp>
      <p:sp>
        <p:nvSpPr>
          <p:cNvPr id="26644" name="Line 20">
            <a:extLst>
              <a:ext uri="{FF2B5EF4-FFF2-40B4-BE49-F238E27FC236}">
                <a16:creationId xmlns:a16="http://schemas.microsoft.com/office/drawing/2014/main" id="{2E214412-B26A-1CCC-2CFE-10F47C2E8864}"/>
              </a:ext>
            </a:extLst>
          </p:cNvPr>
          <p:cNvSpPr>
            <a:spLocks noChangeShapeType="1"/>
          </p:cNvSpPr>
          <p:nvPr/>
        </p:nvSpPr>
        <p:spPr bwMode="auto">
          <a:xfrm flipH="1">
            <a:off x="6011863" y="2276475"/>
            <a:ext cx="1512887" cy="1152525"/>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645" name="Text Box 21">
            <a:extLst>
              <a:ext uri="{FF2B5EF4-FFF2-40B4-BE49-F238E27FC236}">
                <a16:creationId xmlns:a16="http://schemas.microsoft.com/office/drawing/2014/main" id="{D3D1E530-0C5F-D819-BB96-E46F5381A477}"/>
              </a:ext>
            </a:extLst>
          </p:cNvPr>
          <p:cNvSpPr txBox="1">
            <a:spLocks noChangeArrowheads="1"/>
          </p:cNvSpPr>
          <p:nvPr/>
        </p:nvSpPr>
        <p:spPr bwMode="auto">
          <a:xfrm>
            <a:off x="5580063" y="1196975"/>
            <a:ext cx="2736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Αδρό Ενδοπλασματικό δίκτυο</a:t>
            </a:r>
          </a:p>
        </p:txBody>
      </p:sp>
      <p:sp>
        <p:nvSpPr>
          <p:cNvPr id="26646" name="Text Box 22">
            <a:extLst>
              <a:ext uri="{FF2B5EF4-FFF2-40B4-BE49-F238E27FC236}">
                <a16:creationId xmlns:a16="http://schemas.microsoft.com/office/drawing/2014/main" id="{925B5B0B-FFFE-2802-D548-FD4E1BAC2E91}"/>
              </a:ext>
            </a:extLst>
          </p:cNvPr>
          <p:cNvSpPr txBox="1">
            <a:spLocks noChangeArrowheads="1"/>
          </p:cNvSpPr>
          <p:nvPr/>
        </p:nvSpPr>
        <p:spPr bwMode="auto">
          <a:xfrm>
            <a:off x="5580063" y="1196975"/>
            <a:ext cx="2736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Αδρό Ενδοπλασματικό δίκτυο</a:t>
            </a:r>
          </a:p>
        </p:txBody>
      </p:sp>
      <p:sp>
        <p:nvSpPr>
          <p:cNvPr id="26647" name="Line 23">
            <a:extLst>
              <a:ext uri="{FF2B5EF4-FFF2-40B4-BE49-F238E27FC236}">
                <a16:creationId xmlns:a16="http://schemas.microsoft.com/office/drawing/2014/main" id="{1BB4BA1B-1215-4908-5C9A-966316181D54}"/>
              </a:ext>
            </a:extLst>
          </p:cNvPr>
          <p:cNvSpPr>
            <a:spLocks noChangeShapeType="1"/>
          </p:cNvSpPr>
          <p:nvPr/>
        </p:nvSpPr>
        <p:spPr bwMode="auto">
          <a:xfrm flipH="1">
            <a:off x="5867400" y="1484313"/>
            <a:ext cx="720725" cy="1150937"/>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648" name="Text Box 24">
            <a:extLst>
              <a:ext uri="{FF2B5EF4-FFF2-40B4-BE49-F238E27FC236}">
                <a16:creationId xmlns:a16="http://schemas.microsoft.com/office/drawing/2014/main" id="{C857A4E1-7BD7-F09C-0468-73CAD085387D}"/>
              </a:ext>
            </a:extLst>
          </p:cNvPr>
          <p:cNvSpPr txBox="1">
            <a:spLocks noChangeArrowheads="1"/>
          </p:cNvSpPr>
          <p:nvPr/>
        </p:nvSpPr>
        <p:spPr bwMode="auto">
          <a:xfrm>
            <a:off x="900113" y="6553200"/>
            <a:ext cx="1319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Κενοτόπια</a:t>
            </a:r>
          </a:p>
        </p:txBody>
      </p:sp>
      <p:sp>
        <p:nvSpPr>
          <p:cNvPr id="26649" name="Line 25">
            <a:extLst>
              <a:ext uri="{FF2B5EF4-FFF2-40B4-BE49-F238E27FC236}">
                <a16:creationId xmlns:a16="http://schemas.microsoft.com/office/drawing/2014/main" id="{4D102078-0EC5-1842-6FD4-B632987FB59D}"/>
              </a:ext>
            </a:extLst>
          </p:cNvPr>
          <p:cNvSpPr>
            <a:spLocks noChangeShapeType="1"/>
          </p:cNvSpPr>
          <p:nvPr/>
        </p:nvSpPr>
        <p:spPr bwMode="auto">
          <a:xfrm flipV="1">
            <a:off x="1331913" y="4508500"/>
            <a:ext cx="1079500" cy="2089150"/>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6650" name="Group 26">
            <a:extLst>
              <a:ext uri="{FF2B5EF4-FFF2-40B4-BE49-F238E27FC236}">
                <a16:creationId xmlns:a16="http://schemas.microsoft.com/office/drawing/2014/main" id="{AA757E56-4F24-B70B-3EA5-ED8CC5FD5705}"/>
              </a:ext>
            </a:extLst>
          </p:cNvPr>
          <p:cNvGrpSpPr>
            <a:grpSpLocks/>
          </p:cNvGrpSpPr>
          <p:nvPr/>
        </p:nvGrpSpPr>
        <p:grpSpPr bwMode="auto">
          <a:xfrm>
            <a:off x="2411413" y="1196975"/>
            <a:ext cx="1341437" cy="1871663"/>
            <a:chOff x="1519" y="754"/>
            <a:chExt cx="845" cy="1179"/>
          </a:xfrm>
        </p:grpSpPr>
        <p:sp>
          <p:nvSpPr>
            <p:cNvPr id="26651" name="Text Box 27">
              <a:extLst>
                <a:ext uri="{FF2B5EF4-FFF2-40B4-BE49-F238E27FC236}">
                  <a16:creationId xmlns:a16="http://schemas.microsoft.com/office/drawing/2014/main" id="{874F0382-7A60-66B0-F418-FF7D56F08489}"/>
                </a:ext>
              </a:extLst>
            </p:cNvPr>
            <p:cNvSpPr txBox="1">
              <a:spLocks noChangeArrowheads="1"/>
            </p:cNvSpPr>
            <p:nvPr/>
          </p:nvSpPr>
          <p:spPr bwMode="auto">
            <a:xfrm>
              <a:off x="1519" y="754"/>
              <a:ext cx="84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5" action="ppaction://hlinksldjump">
                    <a:snd r:embed="rId6" name="click.wav"/>
                  </a:hlinkClick>
                </a:rPr>
                <a:t>Λυσοσώματα</a:t>
              </a:r>
              <a:endParaRPr lang="el-GR" altLang="el-GR" sz="1400" b="1">
                <a:solidFill>
                  <a:schemeClr val="hlink"/>
                </a:solidFill>
                <a:latin typeface="Arial" panose="020B0604020202020204" pitchFamily="34" charset="0"/>
              </a:endParaRPr>
            </a:p>
          </p:txBody>
        </p:sp>
        <p:sp>
          <p:nvSpPr>
            <p:cNvPr id="26652" name="Oval 28">
              <a:extLst>
                <a:ext uri="{FF2B5EF4-FFF2-40B4-BE49-F238E27FC236}">
                  <a16:creationId xmlns:a16="http://schemas.microsoft.com/office/drawing/2014/main" id="{7CD4B0C6-451B-2D5C-219D-9770F524AB37}"/>
                </a:ext>
              </a:extLst>
            </p:cNvPr>
            <p:cNvSpPr>
              <a:spLocks noChangeArrowheads="1"/>
            </p:cNvSpPr>
            <p:nvPr/>
          </p:nvSpPr>
          <p:spPr bwMode="auto">
            <a:xfrm>
              <a:off x="1927" y="1616"/>
              <a:ext cx="386" cy="317"/>
            </a:xfrm>
            <a:prstGeom prst="ellipse">
              <a:avLst/>
            </a:prstGeom>
            <a:solidFill>
              <a:schemeClr val="accent1">
                <a:alpha val="0"/>
              </a:schemeClr>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653" name="Line 29">
              <a:extLst>
                <a:ext uri="{FF2B5EF4-FFF2-40B4-BE49-F238E27FC236}">
                  <a16:creationId xmlns:a16="http://schemas.microsoft.com/office/drawing/2014/main" id="{E7DEBFEE-3E76-789C-F12F-AC82DE6223F7}"/>
                </a:ext>
              </a:extLst>
            </p:cNvPr>
            <p:cNvSpPr>
              <a:spLocks noChangeShapeType="1"/>
            </p:cNvSpPr>
            <p:nvPr/>
          </p:nvSpPr>
          <p:spPr bwMode="auto">
            <a:xfrm>
              <a:off x="1973" y="981"/>
              <a:ext cx="91" cy="635"/>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6654" name="Text Box 30">
            <a:extLst>
              <a:ext uri="{FF2B5EF4-FFF2-40B4-BE49-F238E27FC236}">
                <a16:creationId xmlns:a16="http://schemas.microsoft.com/office/drawing/2014/main" id="{4A6232F3-6BE9-8ADF-45DB-D16689B44E54}"/>
              </a:ext>
            </a:extLst>
          </p:cNvPr>
          <p:cNvSpPr txBox="1">
            <a:spLocks noChangeArrowheads="1"/>
          </p:cNvSpPr>
          <p:nvPr/>
        </p:nvSpPr>
        <p:spPr bwMode="auto">
          <a:xfrm>
            <a:off x="3132138" y="6165850"/>
            <a:ext cx="1341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Κεντρόσωμα</a:t>
            </a:r>
          </a:p>
        </p:txBody>
      </p:sp>
      <p:sp>
        <p:nvSpPr>
          <p:cNvPr id="26655" name="Line 31">
            <a:extLst>
              <a:ext uri="{FF2B5EF4-FFF2-40B4-BE49-F238E27FC236}">
                <a16:creationId xmlns:a16="http://schemas.microsoft.com/office/drawing/2014/main" id="{BEB371E6-1AD3-1C9C-B76F-51733560FFC6}"/>
              </a:ext>
            </a:extLst>
          </p:cNvPr>
          <p:cNvSpPr>
            <a:spLocks noChangeShapeType="1"/>
          </p:cNvSpPr>
          <p:nvPr/>
        </p:nvSpPr>
        <p:spPr bwMode="auto">
          <a:xfrm flipV="1">
            <a:off x="3995738" y="4149725"/>
            <a:ext cx="234950" cy="2087563"/>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6656" name="Group 32">
            <a:extLst>
              <a:ext uri="{FF2B5EF4-FFF2-40B4-BE49-F238E27FC236}">
                <a16:creationId xmlns:a16="http://schemas.microsoft.com/office/drawing/2014/main" id="{939B47F0-8FEA-7C99-8008-F391537E95FC}"/>
              </a:ext>
            </a:extLst>
          </p:cNvPr>
          <p:cNvGrpSpPr>
            <a:grpSpLocks/>
          </p:cNvGrpSpPr>
          <p:nvPr/>
        </p:nvGrpSpPr>
        <p:grpSpPr bwMode="auto">
          <a:xfrm>
            <a:off x="4067175" y="4652963"/>
            <a:ext cx="1976438" cy="2030412"/>
            <a:chOff x="2562" y="2931"/>
            <a:chExt cx="1245" cy="1279"/>
          </a:xfrm>
        </p:grpSpPr>
        <p:sp>
          <p:nvSpPr>
            <p:cNvPr id="26657" name="Oval 33">
              <a:extLst>
                <a:ext uri="{FF2B5EF4-FFF2-40B4-BE49-F238E27FC236}">
                  <a16:creationId xmlns:a16="http://schemas.microsoft.com/office/drawing/2014/main" id="{96BA6660-69C7-7EF0-3D49-1C4F11A1ABBC}"/>
                </a:ext>
              </a:extLst>
            </p:cNvPr>
            <p:cNvSpPr>
              <a:spLocks noChangeArrowheads="1"/>
            </p:cNvSpPr>
            <p:nvPr/>
          </p:nvSpPr>
          <p:spPr bwMode="auto">
            <a:xfrm>
              <a:off x="2562" y="2931"/>
              <a:ext cx="594" cy="272"/>
            </a:xfrm>
            <a:prstGeom prst="ellipse">
              <a:avLst/>
            </a:prstGeom>
            <a:solidFill>
              <a:schemeClr val="accent1">
                <a:alpha val="0"/>
              </a:schemeClr>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658" name="Text Box 34">
              <a:extLst>
                <a:ext uri="{FF2B5EF4-FFF2-40B4-BE49-F238E27FC236}">
                  <a16:creationId xmlns:a16="http://schemas.microsoft.com/office/drawing/2014/main" id="{361EDD45-5F8B-4E77-50BB-47528AFFE9E3}"/>
                </a:ext>
              </a:extLst>
            </p:cNvPr>
            <p:cNvSpPr txBox="1">
              <a:spLocks noChangeArrowheads="1"/>
            </p:cNvSpPr>
            <p:nvPr/>
          </p:nvSpPr>
          <p:spPr bwMode="auto">
            <a:xfrm>
              <a:off x="2925" y="3884"/>
              <a:ext cx="88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7" action="ppaction://hlinksldjump">
                    <a:snd r:embed="rId6" name="click.wav"/>
                  </a:hlinkClick>
                </a:rPr>
                <a:t>Εκκριτικά κυστίδια</a:t>
              </a:r>
              <a:endParaRPr lang="el-GR" altLang="el-GR" sz="1400" b="1">
                <a:solidFill>
                  <a:schemeClr val="hlink"/>
                </a:solidFill>
                <a:latin typeface="Arial" panose="020B0604020202020204" pitchFamily="34" charset="0"/>
              </a:endParaRPr>
            </a:p>
          </p:txBody>
        </p:sp>
        <p:sp>
          <p:nvSpPr>
            <p:cNvPr id="26659" name="Line 35">
              <a:extLst>
                <a:ext uri="{FF2B5EF4-FFF2-40B4-BE49-F238E27FC236}">
                  <a16:creationId xmlns:a16="http://schemas.microsoft.com/office/drawing/2014/main" id="{1E5AB4D7-89DD-2A30-16CB-7DFD2666D292}"/>
                </a:ext>
              </a:extLst>
            </p:cNvPr>
            <p:cNvSpPr>
              <a:spLocks noChangeShapeType="1"/>
            </p:cNvSpPr>
            <p:nvPr/>
          </p:nvSpPr>
          <p:spPr bwMode="auto">
            <a:xfrm flipH="1" flipV="1">
              <a:off x="2880" y="3203"/>
              <a:ext cx="227" cy="72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6660" name="Text Box 36">
            <a:extLst>
              <a:ext uri="{FF2B5EF4-FFF2-40B4-BE49-F238E27FC236}">
                <a16:creationId xmlns:a16="http://schemas.microsoft.com/office/drawing/2014/main" id="{484BF945-F8FF-7934-AAAF-73774D966153}"/>
              </a:ext>
            </a:extLst>
          </p:cNvPr>
          <p:cNvSpPr txBox="1">
            <a:spLocks noChangeArrowheads="1"/>
          </p:cNvSpPr>
          <p:nvPr/>
        </p:nvSpPr>
        <p:spPr bwMode="auto">
          <a:xfrm>
            <a:off x="7667625" y="2420938"/>
            <a:ext cx="165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Κυτταρόπλασμα</a:t>
            </a:r>
          </a:p>
        </p:txBody>
      </p:sp>
      <p:sp>
        <p:nvSpPr>
          <p:cNvPr id="26661" name="Line 37">
            <a:extLst>
              <a:ext uri="{FF2B5EF4-FFF2-40B4-BE49-F238E27FC236}">
                <a16:creationId xmlns:a16="http://schemas.microsoft.com/office/drawing/2014/main" id="{C1538FC6-718E-523D-7373-FD60826F7E82}"/>
              </a:ext>
            </a:extLst>
          </p:cNvPr>
          <p:cNvSpPr>
            <a:spLocks noChangeShapeType="1"/>
          </p:cNvSpPr>
          <p:nvPr/>
        </p:nvSpPr>
        <p:spPr bwMode="auto">
          <a:xfrm flipH="1">
            <a:off x="6732588" y="2636838"/>
            <a:ext cx="1008062" cy="576262"/>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662" name="Text Box 38">
            <a:extLst>
              <a:ext uri="{FF2B5EF4-FFF2-40B4-BE49-F238E27FC236}">
                <a16:creationId xmlns:a16="http://schemas.microsoft.com/office/drawing/2014/main" id="{4216826C-91BC-C5BA-289E-57571F69BB09}"/>
              </a:ext>
            </a:extLst>
          </p:cNvPr>
          <p:cNvSpPr txBox="1">
            <a:spLocks noChangeArrowheads="1"/>
          </p:cNvSpPr>
          <p:nvPr/>
        </p:nvSpPr>
        <p:spPr bwMode="auto">
          <a:xfrm>
            <a:off x="7740650" y="5157788"/>
            <a:ext cx="1223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8" action="ppaction://hlinksldjump"/>
              </a:rPr>
              <a:t>Πυρινίσκος</a:t>
            </a:r>
            <a:endParaRPr lang="el-GR" altLang="el-GR" sz="1400" b="1">
              <a:solidFill>
                <a:schemeClr val="hlink"/>
              </a:solidFill>
              <a:latin typeface="Arial" panose="020B0604020202020204" pitchFamily="34" charset="0"/>
            </a:endParaRPr>
          </a:p>
        </p:txBody>
      </p:sp>
      <p:sp>
        <p:nvSpPr>
          <p:cNvPr id="26663" name="Line 39">
            <a:extLst>
              <a:ext uri="{FF2B5EF4-FFF2-40B4-BE49-F238E27FC236}">
                <a16:creationId xmlns:a16="http://schemas.microsoft.com/office/drawing/2014/main" id="{48140236-E268-1E01-A5C8-CC8FA76D927D}"/>
              </a:ext>
            </a:extLst>
          </p:cNvPr>
          <p:cNvSpPr>
            <a:spLocks noChangeShapeType="1"/>
          </p:cNvSpPr>
          <p:nvPr/>
        </p:nvSpPr>
        <p:spPr bwMode="auto">
          <a:xfrm flipH="1" flipV="1">
            <a:off x="5940425" y="4076700"/>
            <a:ext cx="1800225" cy="1223963"/>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6664" name="Group 40">
            <a:extLst>
              <a:ext uri="{FF2B5EF4-FFF2-40B4-BE49-F238E27FC236}">
                <a16:creationId xmlns:a16="http://schemas.microsoft.com/office/drawing/2014/main" id="{FAEA88D5-9EA5-2EF0-00BE-CC11CC9A3612}"/>
              </a:ext>
            </a:extLst>
          </p:cNvPr>
          <p:cNvGrpSpPr>
            <a:grpSpLocks/>
          </p:cNvGrpSpPr>
          <p:nvPr/>
        </p:nvGrpSpPr>
        <p:grpSpPr bwMode="auto">
          <a:xfrm>
            <a:off x="0" y="1989138"/>
            <a:ext cx="3132138" cy="1800225"/>
            <a:chOff x="0" y="1253"/>
            <a:chExt cx="1973" cy="1134"/>
          </a:xfrm>
        </p:grpSpPr>
        <p:sp>
          <p:nvSpPr>
            <p:cNvPr id="26665" name="Text Box 41">
              <a:extLst>
                <a:ext uri="{FF2B5EF4-FFF2-40B4-BE49-F238E27FC236}">
                  <a16:creationId xmlns:a16="http://schemas.microsoft.com/office/drawing/2014/main" id="{298BD578-FC35-0A4F-CA97-67806D160906}"/>
                </a:ext>
              </a:extLst>
            </p:cNvPr>
            <p:cNvSpPr txBox="1">
              <a:spLocks noChangeArrowheads="1"/>
            </p:cNvSpPr>
            <p:nvPr/>
          </p:nvSpPr>
          <p:spPr bwMode="auto">
            <a:xfrm>
              <a:off x="0" y="1253"/>
              <a:ext cx="12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9" action="ppaction://hlinksldjump">
                    <a:snd r:embed="rId6" name="click.wav"/>
                  </a:hlinkClick>
                </a:rPr>
                <a:t>Υπεροξειδιοσώματα</a:t>
              </a:r>
              <a:endParaRPr lang="el-GR" altLang="el-GR" sz="1400" b="1">
                <a:solidFill>
                  <a:schemeClr val="hlink"/>
                </a:solidFill>
                <a:latin typeface="Arial" panose="020B0604020202020204" pitchFamily="34" charset="0"/>
              </a:endParaRPr>
            </a:p>
          </p:txBody>
        </p:sp>
        <p:sp>
          <p:nvSpPr>
            <p:cNvPr id="26666" name="Oval 42">
              <a:extLst>
                <a:ext uri="{FF2B5EF4-FFF2-40B4-BE49-F238E27FC236}">
                  <a16:creationId xmlns:a16="http://schemas.microsoft.com/office/drawing/2014/main" id="{086A5A50-50F7-C95B-9FB3-1680E3D4C5B7}"/>
                </a:ext>
              </a:extLst>
            </p:cNvPr>
            <p:cNvSpPr>
              <a:spLocks noChangeArrowheads="1"/>
            </p:cNvSpPr>
            <p:nvPr/>
          </p:nvSpPr>
          <p:spPr bwMode="auto">
            <a:xfrm>
              <a:off x="1565" y="2024"/>
              <a:ext cx="408" cy="363"/>
            </a:xfrm>
            <a:prstGeom prst="ellipse">
              <a:avLst/>
            </a:prstGeom>
            <a:solidFill>
              <a:schemeClr val="accent1">
                <a:alpha val="0"/>
              </a:schemeClr>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667" name="Line 43">
              <a:extLst>
                <a:ext uri="{FF2B5EF4-FFF2-40B4-BE49-F238E27FC236}">
                  <a16:creationId xmlns:a16="http://schemas.microsoft.com/office/drawing/2014/main" id="{4BF60815-1760-DB44-04A4-34701C772BEF}"/>
                </a:ext>
              </a:extLst>
            </p:cNvPr>
            <p:cNvSpPr>
              <a:spLocks noChangeShapeType="1"/>
            </p:cNvSpPr>
            <p:nvPr/>
          </p:nvSpPr>
          <p:spPr bwMode="auto">
            <a:xfrm>
              <a:off x="748" y="1480"/>
              <a:ext cx="817" cy="635"/>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6668" name="Group 44">
            <a:extLst>
              <a:ext uri="{FF2B5EF4-FFF2-40B4-BE49-F238E27FC236}">
                <a16:creationId xmlns:a16="http://schemas.microsoft.com/office/drawing/2014/main" id="{A02B7DAC-8D69-667C-498F-6B65D4D3E2F3}"/>
              </a:ext>
            </a:extLst>
          </p:cNvPr>
          <p:cNvGrpSpPr>
            <a:grpSpLocks/>
          </p:cNvGrpSpPr>
          <p:nvPr/>
        </p:nvGrpSpPr>
        <p:grpSpPr bwMode="auto">
          <a:xfrm>
            <a:off x="755650" y="1484313"/>
            <a:ext cx="2736850" cy="1873250"/>
            <a:chOff x="476" y="935"/>
            <a:chExt cx="1724" cy="1180"/>
          </a:xfrm>
        </p:grpSpPr>
        <p:sp>
          <p:nvSpPr>
            <p:cNvPr id="26669" name="Line 45">
              <a:extLst>
                <a:ext uri="{FF2B5EF4-FFF2-40B4-BE49-F238E27FC236}">
                  <a16:creationId xmlns:a16="http://schemas.microsoft.com/office/drawing/2014/main" id="{EABA9034-645C-A50E-87D0-C99CF9B9C48B}"/>
                </a:ext>
              </a:extLst>
            </p:cNvPr>
            <p:cNvSpPr>
              <a:spLocks noChangeShapeType="1"/>
            </p:cNvSpPr>
            <p:nvPr/>
          </p:nvSpPr>
          <p:spPr bwMode="auto">
            <a:xfrm>
              <a:off x="1247" y="1117"/>
              <a:ext cx="953" cy="998"/>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670" name="Text Box 46">
              <a:extLst>
                <a:ext uri="{FF2B5EF4-FFF2-40B4-BE49-F238E27FC236}">
                  <a16:creationId xmlns:a16="http://schemas.microsoft.com/office/drawing/2014/main" id="{44EF4786-B623-DE77-6BCD-C3B9864E74BE}"/>
                </a:ext>
              </a:extLst>
            </p:cNvPr>
            <p:cNvSpPr txBox="1">
              <a:spLocks noChangeArrowheads="1"/>
            </p:cNvSpPr>
            <p:nvPr/>
          </p:nvSpPr>
          <p:spPr bwMode="auto">
            <a:xfrm>
              <a:off x="476" y="935"/>
              <a:ext cx="12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10" action="ppaction://hlinksldjump">
                    <a:snd r:embed="rId6" name="click.wav"/>
                  </a:hlinkClick>
                </a:rPr>
                <a:t>Μικροσωληνίσκοι</a:t>
              </a:r>
              <a:endParaRPr lang="el-GR" altLang="el-GR" sz="1400" b="1">
                <a:solidFill>
                  <a:schemeClr val="hlink"/>
                </a:solidFill>
                <a:latin typeface="Arial" panose="020B0604020202020204" pitchFamily="34" charset="0"/>
              </a:endParaRPr>
            </a:p>
          </p:txBody>
        </p:sp>
      </p:grpSp>
      <p:grpSp>
        <p:nvGrpSpPr>
          <p:cNvPr id="26673" name="Group 49">
            <a:extLst>
              <a:ext uri="{FF2B5EF4-FFF2-40B4-BE49-F238E27FC236}">
                <a16:creationId xmlns:a16="http://schemas.microsoft.com/office/drawing/2014/main" id="{F0BD9699-B08A-B2D3-4CA7-54CCC268CBBD}"/>
              </a:ext>
            </a:extLst>
          </p:cNvPr>
          <p:cNvGrpSpPr>
            <a:grpSpLocks/>
          </p:cNvGrpSpPr>
          <p:nvPr/>
        </p:nvGrpSpPr>
        <p:grpSpPr bwMode="auto">
          <a:xfrm>
            <a:off x="3132138" y="4149725"/>
            <a:ext cx="1341437" cy="2320925"/>
            <a:chOff x="1973" y="2614"/>
            <a:chExt cx="845" cy="1462"/>
          </a:xfrm>
        </p:grpSpPr>
        <p:sp>
          <p:nvSpPr>
            <p:cNvPr id="26674" name="Text Box 50">
              <a:extLst>
                <a:ext uri="{FF2B5EF4-FFF2-40B4-BE49-F238E27FC236}">
                  <a16:creationId xmlns:a16="http://schemas.microsoft.com/office/drawing/2014/main" id="{73E2515B-F1E2-46E1-2B8F-B6D4E8AD73BD}"/>
                </a:ext>
              </a:extLst>
            </p:cNvPr>
            <p:cNvSpPr txBox="1">
              <a:spLocks noChangeArrowheads="1"/>
            </p:cNvSpPr>
            <p:nvPr/>
          </p:nvSpPr>
          <p:spPr bwMode="auto">
            <a:xfrm>
              <a:off x="1973" y="3884"/>
              <a:ext cx="84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11" action="ppaction://hlinksldjump">
                    <a:snd r:embed="rId6" name="click.wav"/>
                  </a:hlinkClick>
                </a:rPr>
                <a:t>Κεντρόσωμα</a:t>
              </a:r>
              <a:endParaRPr lang="el-GR" altLang="el-GR" sz="1400" b="1">
                <a:solidFill>
                  <a:schemeClr val="hlink"/>
                </a:solidFill>
                <a:latin typeface="Arial" panose="020B0604020202020204" pitchFamily="34" charset="0"/>
              </a:endParaRPr>
            </a:p>
          </p:txBody>
        </p:sp>
        <p:sp>
          <p:nvSpPr>
            <p:cNvPr id="26675" name="Line 51">
              <a:extLst>
                <a:ext uri="{FF2B5EF4-FFF2-40B4-BE49-F238E27FC236}">
                  <a16:creationId xmlns:a16="http://schemas.microsoft.com/office/drawing/2014/main" id="{1C8DD39A-737A-A289-C5D9-1A3830C7BA3E}"/>
                </a:ext>
              </a:extLst>
            </p:cNvPr>
            <p:cNvSpPr>
              <a:spLocks noChangeShapeType="1"/>
            </p:cNvSpPr>
            <p:nvPr/>
          </p:nvSpPr>
          <p:spPr bwMode="auto">
            <a:xfrm flipV="1">
              <a:off x="2517" y="2614"/>
              <a:ext cx="148" cy="1315"/>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6676" name="Group 52">
            <a:extLst>
              <a:ext uri="{FF2B5EF4-FFF2-40B4-BE49-F238E27FC236}">
                <a16:creationId xmlns:a16="http://schemas.microsoft.com/office/drawing/2014/main" id="{35F396AA-FADC-85D9-990A-E5BE95F98DB1}"/>
              </a:ext>
            </a:extLst>
          </p:cNvPr>
          <p:cNvGrpSpPr>
            <a:grpSpLocks/>
          </p:cNvGrpSpPr>
          <p:nvPr/>
        </p:nvGrpSpPr>
        <p:grpSpPr bwMode="auto">
          <a:xfrm>
            <a:off x="5940425" y="4076700"/>
            <a:ext cx="3024188" cy="1385888"/>
            <a:chOff x="3742" y="2568"/>
            <a:chExt cx="1905" cy="873"/>
          </a:xfrm>
        </p:grpSpPr>
        <p:sp>
          <p:nvSpPr>
            <p:cNvPr id="26677" name="Text Box 53">
              <a:extLst>
                <a:ext uri="{FF2B5EF4-FFF2-40B4-BE49-F238E27FC236}">
                  <a16:creationId xmlns:a16="http://schemas.microsoft.com/office/drawing/2014/main" id="{28370DFC-FB6A-8E24-848F-C06F24769438}"/>
                </a:ext>
              </a:extLst>
            </p:cNvPr>
            <p:cNvSpPr txBox="1">
              <a:spLocks noChangeArrowheads="1"/>
            </p:cNvSpPr>
            <p:nvPr/>
          </p:nvSpPr>
          <p:spPr bwMode="auto">
            <a:xfrm>
              <a:off x="4876" y="3249"/>
              <a:ext cx="7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8" action="ppaction://hlinksldjump">
                    <a:snd r:embed="rId6" name="click.wav"/>
                  </a:hlinkClick>
                </a:rPr>
                <a:t>Πυρινίσκος</a:t>
              </a:r>
              <a:endParaRPr lang="el-GR" altLang="el-GR" sz="1400" b="1">
                <a:solidFill>
                  <a:schemeClr val="hlink"/>
                </a:solidFill>
                <a:latin typeface="Arial" panose="020B0604020202020204" pitchFamily="34" charset="0"/>
              </a:endParaRPr>
            </a:p>
          </p:txBody>
        </p:sp>
        <p:sp>
          <p:nvSpPr>
            <p:cNvPr id="26678" name="Line 54">
              <a:extLst>
                <a:ext uri="{FF2B5EF4-FFF2-40B4-BE49-F238E27FC236}">
                  <a16:creationId xmlns:a16="http://schemas.microsoft.com/office/drawing/2014/main" id="{6B9E9D23-BE26-A25A-6C62-00ECCE6F9A13}"/>
                </a:ext>
              </a:extLst>
            </p:cNvPr>
            <p:cNvSpPr>
              <a:spLocks noChangeShapeType="1"/>
            </p:cNvSpPr>
            <p:nvPr/>
          </p:nvSpPr>
          <p:spPr bwMode="auto">
            <a:xfrm flipH="1" flipV="1">
              <a:off x="3742" y="2568"/>
              <a:ext cx="1134" cy="771"/>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6679" name="Group 55">
            <a:extLst>
              <a:ext uri="{FF2B5EF4-FFF2-40B4-BE49-F238E27FC236}">
                <a16:creationId xmlns:a16="http://schemas.microsoft.com/office/drawing/2014/main" id="{E2DF689E-2085-45D4-B6AF-DC702A3A32C7}"/>
              </a:ext>
            </a:extLst>
          </p:cNvPr>
          <p:cNvGrpSpPr>
            <a:grpSpLocks/>
          </p:cNvGrpSpPr>
          <p:nvPr/>
        </p:nvGrpSpPr>
        <p:grpSpPr bwMode="auto">
          <a:xfrm>
            <a:off x="6011863" y="1989138"/>
            <a:ext cx="2232025" cy="1439862"/>
            <a:chOff x="3787" y="1253"/>
            <a:chExt cx="1406" cy="907"/>
          </a:xfrm>
        </p:grpSpPr>
        <p:sp>
          <p:nvSpPr>
            <p:cNvPr id="26680" name="Text Box 56">
              <a:extLst>
                <a:ext uri="{FF2B5EF4-FFF2-40B4-BE49-F238E27FC236}">
                  <a16:creationId xmlns:a16="http://schemas.microsoft.com/office/drawing/2014/main" id="{C25F55B5-C23C-3C36-FE09-22877CC0B328}"/>
                </a:ext>
              </a:extLst>
            </p:cNvPr>
            <p:cNvSpPr txBox="1">
              <a:spLocks noChangeArrowheads="1"/>
            </p:cNvSpPr>
            <p:nvPr/>
          </p:nvSpPr>
          <p:spPr bwMode="auto">
            <a:xfrm>
              <a:off x="4604" y="1253"/>
              <a:ext cx="5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4" action="ppaction://hlinksldjump">
                    <a:snd r:embed="rId6" name="click.wav"/>
                  </a:hlinkClick>
                </a:rPr>
                <a:t>Πυρήνας</a:t>
              </a:r>
              <a:endParaRPr lang="el-GR" altLang="el-GR" sz="1400" b="1">
                <a:solidFill>
                  <a:schemeClr val="hlink"/>
                </a:solidFill>
                <a:latin typeface="Arial" panose="020B0604020202020204" pitchFamily="34" charset="0"/>
              </a:endParaRPr>
            </a:p>
          </p:txBody>
        </p:sp>
        <p:sp>
          <p:nvSpPr>
            <p:cNvPr id="26681" name="Line 57">
              <a:extLst>
                <a:ext uri="{FF2B5EF4-FFF2-40B4-BE49-F238E27FC236}">
                  <a16:creationId xmlns:a16="http://schemas.microsoft.com/office/drawing/2014/main" id="{14A6FEEC-7EC4-3A00-51CC-E3B921158221}"/>
                </a:ext>
              </a:extLst>
            </p:cNvPr>
            <p:cNvSpPr>
              <a:spLocks noChangeShapeType="1"/>
            </p:cNvSpPr>
            <p:nvPr/>
          </p:nvSpPr>
          <p:spPr bwMode="auto">
            <a:xfrm flipH="1">
              <a:off x="3787" y="1434"/>
              <a:ext cx="953" cy="72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6682" name="Group 58">
            <a:extLst>
              <a:ext uri="{FF2B5EF4-FFF2-40B4-BE49-F238E27FC236}">
                <a16:creationId xmlns:a16="http://schemas.microsoft.com/office/drawing/2014/main" id="{43856BBF-9A47-F45C-7D94-14938B3D1536}"/>
              </a:ext>
            </a:extLst>
          </p:cNvPr>
          <p:cNvGrpSpPr>
            <a:grpSpLocks/>
          </p:cNvGrpSpPr>
          <p:nvPr/>
        </p:nvGrpSpPr>
        <p:grpSpPr bwMode="auto">
          <a:xfrm>
            <a:off x="3563938" y="836613"/>
            <a:ext cx="2663825" cy="1296987"/>
            <a:chOff x="2245" y="527"/>
            <a:chExt cx="1678" cy="817"/>
          </a:xfrm>
        </p:grpSpPr>
        <p:sp>
          <p:nvSpPr>
            <p:cNvPr id="26683" name="Line 59">
              <a:extLst>
                <a:ext uri="{FF2B5EF4-FFF2-40B4-BE49-F238E27FC236}">
                  <a16:creationId xmlns:a16="http://schemas.microsoft.com/office/drawing/2014/main" id="{5F48B44F-72BE-6F9C-EBB3-3AF53B2C2714}"/>
                </a:ext>
              </a:extLst>
            </p:cNvPr>
            <p:cNvSpPr>
              <a:spLocks noChangeShapeType="1"/>
            </p:cNvSpPr>
            <p:nvPr/>
          </p:nvSpPr>
          <p:spPr bwMode="auto">
            <a:xfrm>
              <a:off x="2971" y="709"/>
              <a:ext cx="45" cy="635"/>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684" name="Text Box 60">
              <a:extLst>
                <a:ext uri="{FF2B5EF4-FFF2-40B4-BE49-F238E27FC236}">
                  <a16:creationId xmlns:a16="http://schemas.microsoft.com/office/drawing/2014/main" id="{0CDB0687-04AE-A174-FF30-4B354C261DBA}"/>
                </a:ext>
              </a:extLst>
            </p:cNvPr>
            <p:cNvSpPr txBox="1">
              <a:spLocks noChangeArrowheads="1"/>
            </p:cNvSpPr>
            <p:nvPr/>
          </p:nvSpPr>
          <p:spPr bwMode="auto">
            <a:xfrm>
              <a:off x="2245" y="527"/>
              <a:ext cx="16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12" action="ppaction://hlinksldjump">
                    <a:snd r:embed="rId6" name="click.wav"/>
                  </a:hlinkClick>
                </a:rPr>
                <a:t>Λείο Ενδοπλασματικό δίκτυο</a:t>
              </a:r>
              <a:endParaRPr lang="el-GR" altLang="el-GR" sz="1400" b="1">
                <a:solidFill>
                  <a:schemeClr val="hlink"/>
                </a:solidFill>
                <a:latin typeface="Arial" panose="020B0604020202020204" pitchFamily="34" charset="0"/>
              </a:endParaRPr>
            </a:p>
          </p:txBody>
        </p:sp>
      </p:grpSp>
      <p:grpSp>
        <p:nvGrpSpPr>
          <p:cNvPr id="26685" name="Group 61">
            <a:extLst>
              <a:ext uri="{FF2B5EF4-FFF2-40B4-BE49-F238E27FC236}">
                <a16:creationId xmlns:a16="http://schemas.microsoft.com/office/drawing/2014/main" id="{2FE2788D-1644-18DE-2B05-836AA543E8D5}"/>
              </a:ext>
            </a:extLst>
          </p:cNvPr>
          <p:cNvGrpSpPr>
            <a:grpSpLocks/>
          </p:cNvGrpSpPr>
          <p:nvPr/>
        </p:nvGrpSpPr>
        <p:grpSpPr bwMode="auto">
          <a:xfrm>
            <a:off x="5580063" y="1196975"/>
            <a:ext cx="2736850" cy="1438275"/>
            <a:chOff x="3515" y="754"/>
            <a:chExt cx="1724" cy="906"/>
          </a:xfrm>
        </p:grpSpPr>
        <p:sp>
          <p:nvSpPr>
            <p:cNvPr id="26686" name="Text Box 62">
              <a:extLst>
                <a:ext uri="{FF2B5EF4-FFF2-40B4-BE49-F238E27FC236}">
                  <a16:creationId xmlns:a16="http://schemas.microsoft.com/office/drawing/2014/main" id="{C673BE43-C533-F604-2CCD-CD6F456FFE7A}"/>
                </a:ext>
              </a:extLst>
            </p:cNvPr>
            <p:cNvSpPr txBox="1">
              <a:spLocks noChangeArrowheads="1"/>
            </p:cNvSpPr>
            <p:nvPr/>
          </p:nvSpPr>
          <p:spPr bwMode="auto">
            <a:xfrm>
              <a:off x="3515" y="754"/>
              <a:ext cx="17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13" action="ppaction://hlinksldjump">
                    <a:snd r:embed="rId6" name="click.wav"/>
                  </a:hlinkClick>
                </a:rPr>
                <a:t>Αδρό Ενδοπλασματικό δίκτυο</a:t>
              </a:r>
              <a:endParaRPr lang="el-GR" altLang="el-GR" sz="1400" b="1">
                <a:solidFill>
                  <a:schemeClr val="hlink"/>
                </a:solidFill>
                <a:latin typeface="Arial" panose="020B0604020202020204" pitchFamily="34" charset="0"/>
              </a:endParaRPr>
            </a:p>
          </p:txBody>
        </p:sp>
        <p:sp>
          <p:nvSpPr>
            <p:cNvPr id="26687" name="Line 63">
              <a:extLst>
                <a:ext uri="{FF2B5EF4-FFF2-40B4-BE49-F238E27FC236}">
                  <a16:creationId xmlns:a16="http://schemas.microsoft.com/office/drawing/2014/main" id="{253A8CEA-FE74-3355-BA2F-6C8CE7144C5D}"/>
                </a:ext>
              </a:extLst>
            </p:cNvPr>
            <p:cNvSpPr>
              <a:spLocks noChangeShapeType="1"/>
            </p:cNvSpPr>
            <p:nvPr/>
          </p:nvSpPr>
          <p:spPr bwMode="auto">
            <a:xfrm flipH="1">
              <a:off x="3696" y="935"/>
              <a:ext cx="454" cy="725"/>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6688" name="Group 64">
            <a:extLst>
              <a:ext uri="{FF2B5EF4-FFF2-40B4-BE49-F238E27FC236}">
                <a16:creationId xmlns:a16="http://schemas.microsoft.com/office/drawing/2014/main" id="{A756D102-46ED-8E6C-2455-260052DBEADA}"/>
              </a:ext>
            </a:extLst>
          </p:cNvPr>
          <p:cNvGrpSpPr>
            <a:grpSpLocks/>
          </p:cNvGrpSpPr>
          <p:nvPr/>
        </p:nvGrpSpPr>
        <p:grpSpPr bwMode="auto">
          <a:xfrm>
            <a:off x="0" y="2565400"/>
            <a:ext cx="1619250" cy="1079500"/>
            <a:chOff x="0" y="1616"/>
            <a:chExt cx="1020" cy="680"/>
          </a:xfrm>
        </p:grpSpPr>
        <p:sp>
          <p:nvSpPr>
            <p:cNvPr id="26689" name="Text Box 65">
              <a:extLst>
                <a:ext uri="{FF2B5EF4-FFF2-40B4-BE49-F238E27FC236}">
                  <a16:creationId xmlns:a16="http://schemas.microsoft.com/office/drawing/2014/main" id="{46F654DB-29B9-D6E7-CD31-819EFCE2F452}"/>
                </a:ext>
              </a:extLst>
            </p:cNvPr>
            <p:cNvSpPr txBox="1">
              <a:spLocks noChangeArrowheads="1"/>
            </p:cNvSpPr>
            <p:nvPr/>
          </p:nvSpPr>
          <p:spPr bwMode="auto">
            <a:xfrm>
              <a:off x="0" y="1616"/>
              <a:ext cx="8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dirty="0">
                  <a:solidFill>
                    <a:schemeClr val="tx1"/>
                  </a:solidFill>
                  <a:latin typeface="Arial" panose="020B0604020202020204" pitchFamily="34" charset="0"/>
                  <a:hlinkClick r:id="rId3" action="ppaction://hlinksldjump">
                    <a:snd r:embed="rId6" name="click.wav"/>
                  </a:hlinkClick>
                </a:rPr>
                <a:t>Μιτοχόνδριο</a:t>
              </a:r>
              <a:endParaRPr lang="el-GR" altLang="el-GR" sz="1400" b="1" dirty="0">
                <a:solidFill>
                  <a:schemeClr val="tx1"/>
                </a:solidFill>
                <a:latin typeface="Arial" panose="020B0604020202020204" pitchFamily="34" charset="0"/>
              </a:endParaRPr>
            </a:p>
          </p:txBody>
        </p:sp>
        <p:sp>
          <p:nvSpPr>
            <p:cNvPr id="26690" name="Line 66">
              <a:extLst>
                <a:ext uri="{FF2B5EF4-FFF2-40B4-BE49-F238E27FC236}">
                  <a16:creationId xmlns:a16="http://schemas.microsoft.com/office/drawing/2014/main" id="{25500FB2-7AA2-0BA1-1488-928DF33160C5}"/>
                </a:ext>
              </a:extLst>
            </p:cNvPr>
            <p:cNvSpPr>
              <a:spLocks noChangeShapeType="1"/>
            </p:cNvSpPr>
            <p:nvPr/>
          </p:nvSpPr>
          <p:spPr bwMode="auto">
            <a:xfrm>
              <a:off x="476" y="1797"/>
              <a:ext cx="544" cy="499"/>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6691" name="Group 67">
            <a:extLst>
              <a:ext uri="{FF2B5EF4-FFF2-40B4-BE49-F238E27FC236}">
                <a16:creationId xmlns:a16="http://schemas.microsoft.com/office/drawing/2014/main" id="{FD5E3F54-2B97-B9DE-4868-E8872A928232}"/>
              </a:ext>
            </a:extLst>
          </p:cNvPr>
          <p:cNvGrpSpPr>
            <a:grpSpLocks/>
          </p:cNvGrpSpPr>
          <p:nvPr/>
        </p:nvGrpSpPr>
        <p:grpSpPr bwMode="auto">
          <a:xfrm>
            <a:off x="900113" y="4508500"/>
            <a:ext cx="1511300" cy="2349500"/>
            <a:chOff x="567" y="2840"/>
            <a:chExt cx="952" cy="1480"/>
          </a:xfrm>
        </p:grpSpPr>
        <p:sp>
          <p:nvSpPr>
            <p:cNvPr id="26692" name="Text Box 68">
              <a:extLst>
                <a:ext uri="{FF2B5EF4-FFF2-40B4-BE49-F238E27FC236}">
                  <a16:creationId xmlns:a16="http://schemas.microsoft.com/office/drawing/2014/main" id="{5BC73019-A235-FFE2-E9B2-0CBDA960E2C4}"/>
                </a:ext>
              </a:extLst>
            </p:cNvPr>
            <p:cNvSpPr txBox="1">
              <a:spLocks noChangeArrowheads="1"/>
            </p:cNvSpPr>
            <p:nvPr/>
          </p:nvSpPr>
          <p:spPr bwMode="auto">
            <a:xfrm>
              <a:off x="567" y="4128"/>
              <a:ext cx="8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14" action="ppaction://hlinksldjump">
                    <a:snd r:embed="rId6" name="click.wav"/>
                  </a:hlinkClick>
                </a:rPr>
                <a:t>Κενοτόπια</a:t>
              </a:r>
              <a:endParaRPr lang="el-GR" altLang="el-GR" sz="1400" b="1">
                <a:solidFill>
                  <a:schemeClr val="hlink"/>
                </a:solidFill>
                <a:latin typeface="Arial" panose="020B0604020202020204" pitchFamily="34" charset="0"/>
              </a:endParaRPr>
            </a:p>
          </p:txBody>
        </p:sp>
        <p:sp>
          <p:nvSpPr>
            <p:cNvPr id="26693" name="Line 69">
              <a:extLst>
                <a:ext uri="{FF2B5EF4-FFF2-40B4-BE49-F238E27FC236}">
                  <a16:creationId xmlns:a16="http://schemas.microsoft.com/office/drawing/2014/main" id="{C7F8CD79-9C96-67FB-F84E-EEEAFDC56F76}"/>
                </a:ext>
              </a:extLst>
            </p:cNvPr>
            <p:cNvSpPr>
              <a:spLocks noChangeShapeType="1"/>
            </p:cNvSpPr>
            <p:nvPr/>
          </p:nvSpPr>
          <p:spPr bwMode="auto">
            <a:xfrm flipV="1">
              <a:off x="839" y="2840"/>
              <a:ext cx="680" cy="131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6694" name="Oval 70">
            <a:extLst>
              <a:ext uri="{FF2B5EF4-FFF2-40B4-BE49-F238E27FC236}">
                <a16:creationId xmlns:a16="http://schemas.microsoft.com/office/drawing/2014/main" id="{691E2E7C-B441-AD5C-DE98-EE3B2DED0401}"/>
              </a:ext>
            </a:extLst>
          </p:cNvPr>
          <p:cNvSpPr>
            <a:spLocks noChangeArrowheads="1"/>
          </p:cNvSpPr>
          <p:nvPr/>
        </p:nvSpPr>
        <p:spPr bwMode="auto">
          <a:xfrm>
            <a:off x="2987675" y="4292600"/>
            <a:ext cx="1152525" cy="719138"/>
          </a:xfrm>
          <a:prstGeom prst="ellipse">
            <a:avLst/>
          </a:prstGeom>
          <a:solidFill>
            <a:schemeClr val="accent1">
              <a:alpha val="0"/>
            </a:schemeClr>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695" name="Line 71">
            <a:extLst>
              <a:ext uri="{FF2B5EF4-FFF2-40B4-BE49-F238E27FC236}">
                <a16:creationId xmlns:a16="http://schemas.microsoft.com/office/drawing/2014/main" id="{E87E4FD1-7493-E546-C29F-DA7577BF1981}"/>
              </a:ext>
            </a:extLst>
          </p:cNvPr>
          <p:cNvSpPr>
            <a:spLocks noChangeShapeType="1"/>
          </p:cNvSpPr>
          <p:nvPr/>
        </p:nvSpPr>
        <p:spPr bwMode="auto">
          <a:xfrm flipV="1">
            <a:off x="2484438" y="4941888"/>
            <a:ext cx="792162" cy="1439862"/>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6696" name="Group 72">
            <a:extLst>
              <a:ext uri="{FF2B5EF4-FFF2-40B4-BE49-F238E27FC236}">
                <a16:creationId xmlns:a16="http://schemas.microsoft.com/office/drawing/2014/main" id="{6E7AE18B-8355-41F2-7112-BB6BBF46C069}"/>
              </a:ext>
            </a:extLst>
          </p:cNvPr>
          <p:cNvGrpSpPr>
            <a:grpSpLocks/>
          </p:cNvGrpSpPr>
          <p:nvPr/>
        </p:nvGrpSpPr>
        <p:grpSpPr bwMode="auto">
          <a:xfrm>
            <a:off x="1619250" y="4292600"/>
            <a:ext cx="2520950" cy="2320925"/>
            <a:chOff x="1020" y="2704"/>
            <a:chExt cx="1588" cy="1462"/>
          </a:xfrm>
        </p:grpSpPr>
        <p:sp>
          <p:nvSpPr>
            <p:cNvPr id="26697" name="Text Box 73">
              <a:extLst>
                <a:ext uri="{FF2B5EF4-FFF2-40B4-BE49-F238E27FC236}">
                  <a16:creationId xmlns:a16="http://schemas.microsoft.com/office/drawing/2014/main" id="{FA5495F0-697F-0046-C49F-4161B7A31308}"/>
                </a:ext>
              </a:extLst>
            </p:cNvPr>
            <p:cNvSpPr txBox="1">
              <a:spLocks noChangeArrowheads="1"/>
            </p:cNvSpPr>
            <p:nvPr/>
          </p:nvSpPr>
          <p:spPr bwMode="auto">
            <a:xfrm>
              <a:off x="1020" y="3974"/>
              <a:ext cx="10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15" action="ppaction://hlinksldjump">
                    <a:snd r:embed="rId6" name="click.wav"/>
                  </a:hlinkClick>
                </a:rPr>
                <a:t>Σύμπλεγμα </a:t>
              </a:r>
              <a:r>
                <a:rPr lang="en-US" altLang="el-GR" sz="1400" b="1">
                  <a:solidFill>
                    <a:schemeClr val="hlink"/>
                  </a:solidFill>
                  <a:latin typeface="Arial" panose="020B0604020202020204" pitchFamily="34" charset="0"/>
                  <a:hlinkClick r:id="rId15" action="ppaction://hlinksldjump">
                    <a:snd r:embed="rId6" name="click.wav"/>
                  </a:hlinkClick>
                </a:rPr>
                <a:t>Golgi</a:t>
              </a:r>
              <a:endParaRPr lang="el-GR" altLang="el-GR" sz="1400" b="1">
                <a:solidFill>
                  <a:schemeClr val="hlink"/>
                </a:solidFill>
                <a:latin typeface="Arial" panose="020B0604020202020204" pitchFamily="34" charset="0"/>
              </a:endParaRPr>
            </a:p>
          </p:txBody>
        </p:sp>
        <p:sp>
          <p:nvSpPr>
            <p:cNvPr id="26698" name="Oval 74">
              <a:extLst>
                <a:ext uri="{FF2B5EF4-FFF2-40B4-BE49-F238E27FC236}">
                  <a16:creationId xmlns:a16="http://schemas.microsoft.com/office/drawing/2014/main" id="{14F6B2A3-FFE1-F5D7-1265-1D8C19F7181E}"/>
                </a:ext>
              </a:extLst>
            </p:cNvPr>
            <p:cNvSpPr>
              <a:spLocks noChangeArrowheads="1"/>
            </p:cNvSpPr>
            <p:nvPr/>
          </p:nvSpPr>
          <p:spPr bwMode="auto">
            <a:xfrm>
              <a:off x="1882" y="2704"/>
              <a:ext cx="726" cy="453"/>
            </a:xfrm>
            <a:prstGeom prst="ellipse">
              <a:avLst/>
            </a:prstGeom>
            <a:solidFill>
              <a:schemeClr val="accent1">
                <a:alpha val="0"/>
              </a:schemeClr>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6699" name="Line 75">
              <a:extLst>
                <a:ext uri="{FF2B5EF4-FFF2-40B4-BE49-F238E27FC236}">
                  <a16:creationId xmlns:a16="http://schemas.microsoft.com/office/drawing/2014/main" id="{F56EA526-0B1B-D225-0F04-839AEE543E5A}"/>
                </a:ext>
              </a:extLst>
            </p:cNvPr>
            <p:cNvSpPr>
              <a:spLocks noChangeShapeType="1"/>
            </p:cNvSpPr>
            <p:nvPr/>
          </p:nvSpPr>
          <p:spPr bwMode="auto">
            <a:xfrm flipV="1">
              <a:off x="1565" y="3113"/>
              <a:ext cx="499" cy="907"/>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6700" name="Text Box 76">
            <a:extLst>
              <a:ext uri="{FF2B5EF4-FFF2-40B4-BE49-F238E27FC236}">
                <a16:creationId xmlns:a16="http://schemas.microsoft.com/office/drawing/2014/main" id="{B8BE62E8-950D-DF10-5D47-29C42C7DCD52}"/>
              </a:ext>
            </a:extLst>
          </p:cNvPr>
          <p:cNvSpPr txBox="1">
            <a:spLocks noChangeArrowheads="1"/>
          </p:cNvSpPr>
          <p:nvPr/>
        </p:nvSpPr>
        <p:spPr bwMode="auto">
          <a:xfrm>
            <a:off x="5724525" y="6553200"/>
            <a:ext cx="165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rPr>
              <a:t>Κυτοσκελετός</a:t>
            </a:r>
          </a:p>
        </p:txBody>
      </p:sp>
      <p:sp>
        <p:nvSpPr>
          <p:cNvPr id="26701" name="Text Box 77">
            <a:extLst>
              <a:ext uri="{FF2B5EF4-FFF2-40B4-BE49-F238E27FC236}">
                <a16:creationId xmlns:a16="http://schemas.microsoft.com/office/drawing/2014/main" id="{260F85AE-0BBE-E753-5DC5-F249BDF95528}"/>
              </a:ext>
            </a:extLst>
          </p:cNvPr>
          <p:cNvSpPr txBox="1">
            <a:spLocks noChangeArrowheads="1"/>
          </p:cNvSpPr>
          <p:nvPr/>
        </p:nvSpPr>
        <p:spPr bwMode="auto">
          <a:xfrm>
            <a:off x="5724525" y="6553200"/>
            <a:ext cx="165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10" action="ppaction://hlinksldjump"/>
              </a:rPr>
              <a:t>Κυτοσκελετός</a:t>
            </a:r>
            <a:endParaRPr lang="el-GR" altLang="el-GR" sz="1400" b="1">
              <a:solidFill>
                <a:schemeClr val="hlink"/>
              </a:solidFill>
              <a:latin typeface="Arial" panose="020B0604020202020204" pitchFamily="34" charset="0"/>
            </a:endParaRPr>
          </a:p>
        </p:txBody>
      </p:sp>
      <p:sp>
        <p:nvSpPr>
          <p:cNvPr id="26702" name="Line 78">
            <a:extLst>
              <a:ext uri="{FF2B5EF4-FFF2-40B4-BE49-F238E27FC236}">
                <a16:creationId xmlns:a16="http://schemas.microsoft.com/office/drawing/2014/main" id="{B8FB0F3D-1C4C-7967-330F-0D573A71D61C}"/>
              </a:ext>
            </a:extLst>
          </p:cNvPr>
          <p:cNvSpPr>
            <a:spLocks noChangeShapeType="1"/>
          </p:cNvSpPr>
          <p:nvPr/>
        </p:nvSpPr>
        <p:spPr bwMode="auto">
          <a:xfrm flipH="1" flipV="1">
            <a:off x="5435600" y="5445125"/>
            <a:ext cx="792163" cy="1150938"/>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6703" name="Group 79">
            <a:extLst>
              <a:ext uri="{FF2B5EF4-FFF2-40B4-BE49-F238E27FC236}">
                <a16:creationId xmlns:a16="http://schemas.microsoft.com/office/drawing/2014/main" id="{C229F8B5-AD3B-A5BB-CE87-FF7F4318834B}"/>
              </a:ext>
            </a:extLst>
          </p:cNvPr>
          <p:cNvGrpSpPr>
            <a:grpSpLocks/>
          </p:cNvGrpSpPr>
          <p:nvPr/>
        </p:nvGrpSpPr>
        <p:grpSpPr bwMode="auto">
          <a:xfrm>
            <a:off x="6084888" y="5661025"/>
            <a:ext cx="3059112" cy="665163"/>
            <a:chOff x="3833" y="3566"/>
            <a:chExt cx="1633" cy="419"/>
          </a:xfrm>
        </p:grpSpPr>
        <p:sp>
          <p:nvSpPr>
            <p:cNvPr id="26704" name="Line 80">
              <a:extLst>
                <a:ext uri="{FF2B5EF4-FFF2-40B4-BE49-F238E27FC236}">
                  <a16:creationId xmlns:a16="http://schemas.microsoft.com/office/drawing/2014/main" id="{E3178971-8843-923C-D847-2825FC2846C7}"/>
                </a:ext>
              </a:extLst>
            </p:cNvPr>
            <p:cNvSpPr>
              <a:spLocks noChangeShapeType="1"/>
            </p:cNvSpPr>
            <p:nvPr/>
          </p:nvSpPr>
          <p:spPr bwMode="auto">
            <a:xfrm flipH="1" flipV="1">
              <a:off x="3833" y="3566"/>
              <a:ext cx="635" cy="318"/>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6705" name="Text Box 81">
              <a:extLst>
                <a:ext uri="{FF2B5EF4-FFF2-40B4-BE49-F238E27FC236}">
                  <a16:creationId xmlns:a16="http://schemas.microsoft.com/office/drawing/2014/main" id="{2EDE8030-BCE0-37C2-8E36-7E6E43FB9C4D}"/>
                </a:ext>
              </a:extLst>
            </p:cNvPr>
            <p:cNvSpPr txBox="1">
              <a:spLocks noChangeArrowheads="1"/>
            </p:cNvSpPr>
            <p:nvPr/>
          </p:nvSpPr>
          <p:spPr bwMode="auto">
            <a:xfrm>
              <a:off x="4422" y="3793"/>
              <a:ext cx="10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16" action="ppaction://hlinksldjump">
                    <a:snd r:embed="rId17" name="breeze.wav"/>
                  </a:hlinkClick>
                </a:rPr>
                <a:t>Κυτταρική μεμβράνη</a:t>
              </a:r>
              <a:endParaRPr lang="el-GR" altLang="el-GR" sz="1400" b="1">
                <a:solidFill>
                  <a:schemeClr val="hlink"/>
                </a:solidFill>
                <a:latin typeface="Arial" panose="020B0604020202020204" pitchFamily="34" charset="0"/>
              </a:endParaRPr>
            </a:p>
          </p:txBody>
        </p:sp>
      </p:grpSp>
      <p:grpSp>
        <p:nvGrpSpPr>
          <p:cNvPr id="26706" name="Group 82">
            <a:extLst>
              <a:ext uri="{FF2B5EF4-FFF2-40B4-BE49-F238E27FC236}">
                <a16:creationId xmlns:a16="http://schemas.microsoft.com/office/drawing/2014/main" id="{5654B613-CB78-3B67-C4AD-EE3E6760A516}"/>
              </a:ext>
            </a:extLst>
          </p:cNvPr>
          <p:cNvGrpSpPr>
            <a:grpSpLocks/>
          </p:cNvGrpSpPr>
          <p:nvPr/>
        </p:nvGrpSpPr>
        <p:grpSpPr bwMode="auto">
          <a:xfrm>
            <a:off x="5435600" y="5445125"/>
            <a:ext cx="1946275" cy="1412875"/>
            <a:chOff x="3424" y="3430"/>
            <a:chExt cx="1226" cy="890"/>
          </a:xfrm>
        </p:grpSpPr>
        <p:sp>
          <p:nvSpPr>
            <p:cNvPr id="26707" name="Text Box 83">
              <a:extLst>
                <a:ext uri="{FF2B5EF4-FFF2-40B4-BE49-F238E27FC236}">
                  <a16:creationId xmlns:a16="http://schemas.microsoft.com/office/drawing/2014/main" id="{1B5CE5D3-4DE6-0E24-5C32-D6EFA81F096F}"/>
                </a:ext>
              </a:extLst>
            </p:cNvPr>
            <p:cNvSpPr txBox="1">
              <a:spLocks noChangeArrowheads="1"/>
            </p:cNvSpPr>
            <p:nvPr/>
          </p:nvSpPr>
          <p:spPr bwMode="auto">
            <a:xfrm>
              <a:off x="3606" y="4128"/>
              <a:ext cx="10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10" action="ppaction://hlinksldjump">
                    <a:snd r:embed="rId6" name="click.wav"/>
                  </a:hlinkClick>
                </a:rPr>
                <a:t>Κυτοσκελετός</a:t>
              </a:r>
              <a:endParaRPr lang="el-GR" altLang="el-GR" sz="1400" b="1">
                <a:solidFill>
                  <a:schemeClr val="hlink"/>
                </a:solidFill>
                <a:latin typeface="Arial" panose="020B0604020202020204" pitchFamily="34" charset="0"/>
              </a:endParaRPr>
            </a:p>
          </p:txBody>
        </p:sp>
        <p:sp>
          <p:nvSpPr>
            <p:cNvPr id="26708" name="Line 84">
              <a:extLst>
                <a:ext uri="{FF2B5EF4-FFF2-40B4-BE49-F238E27FC236}">
                  <a16:creationId xmlns:a16="http://schemas.microsoft.com/office/drawing/2014/main" id="{0741C80C-BBAC-1A75-7B39-AACB501BDCAB}"/>
                </a:ext>
              </a:extLst>
            </p:cNvPr>
            <p:cNvSpPr>
              <a:spLocks noChangeShapeType="1"/>
            </p:cNvSpPr>
            <p:nvPr/>
          </p:nvSpPr>
          <p:spPr bwMode="auto">
            <a:xfrm flipH="1" flipV="1">
              <a:off x="3424" y="3430"/>
              <a:ext cx="499" cy="725"/>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26709" name="Group 85">
            <a:extLst>
              <a:ext uri="{FF2B5EF4-FFF2-40B4-BE49-F238E27FC236}">
                <a16:creationId xmlns:a16="http://schemas.microsoft.com/office/drawing/2014/main" id="{57F7CE26-EB9A-AE57-B0A8-F445AC9A802D}"/>
              </a:ext>
            </a:extLst>
          </p:cNvPr>
          <p:cNvGrpSpPr>
            <a:grpSpLocks/>
          </p:cNvGrpSpPr>
          <p:nvPr/>
        </p:nvGrpSpPr>
        <p:grpSpPr bwMode="auto">
          <a:xfrm>
            <a:off x="6732588" y="2420938"/>
            <a:ext cx="2592387" cy="792162"/>
            <a:chOff x="4241" y="1525"/>
            <a:chExt cx="1633" cy="499"/>
          </a:xfrm>
        </p:grpSpPr>
        <p:sp>
          <p:nvSpPr>
            <p:cNvPr id="26710" name="Text Box 86">
              <a:extLst>
                <a:ext uri="{FF2B5EF4-FFF2-40B4-BE49-F238E27FC236}">
                  <a16:creationId xmlns:a16="http://schemas.microsoft.com/office/drawing/2014/main" id="{F57492EE-9D53-5F38-CC61-D79F29DC9E3C}"/>
                </a:ext>
              </a:extLst>
            </p:cNvPr>
            <p:cNvSpPr txBox="1">
              <a:spLocks noChangeArrowheads="1"/>
            </p:cNvSpPr>
            <p:nvPr/>
          </p:nvSpPr>
          <p:spPr bwMode="auto">
            <a:xfrm>
              <a:off x="4830" y="1525"/>
              <a:ext cx="10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b="1">
                  <a:solidFill>
                    <a:schemeClr val="hlink"/>
                  </a:solidFill>
                  <a:latin typeface="Arial" panose="020B0604020202020204" pitchFamily="34" charset="0"/>
                  <a:hlinkClick r:id="rId18" action="ppaction://hlinksldjump">
                    <a:snd r:embed="rId17" name="breeze.wav"/>
                  </a:hlinkClick>
                </a:rPr>
                <a:t>Κυτταρόπλασμα</a:t>
              </a:r>
              <a:endParaRPr lang="el-GR" altLang="el-GR" sz="1400" b="1">
                <a:solidFill>
                  <a:schemeClr val="hlink"/>
                </a:solidFill>
                <a:latin typeface="Arial" panose="020B0604020202020204" pitchFamily="34" charset="0"/>
              </a:endParaRPr>
            </a:p>
          </p:txBody>
        </p:sp>
        <p:sp>
          <p:nvSpPr>
            <p:cNvPr id="26711" name="Line 87">
              <a:extLst>
                <a:ext uri="{FF2B5EF4-FFF2-40B4-BE49-F238E27FC236}">
                  <a16:creationId xmlns:a16="http://schemas.microsoft.com/office/drawing/2014/main" id="{EE2996DC-8C3D-9AD9-7B70-83258FFB5CA8}"/>
                </a:ext>
              </a:extLst>
            </p:cNvPr>
            <p:cNvSpPr>
              <a:spLocks noChangeShapeType="1"/>
            </p:cNvSpPr>
            <p:nvPr/>
          </p:nvSpPr>
          <p:spPr bwMode="auto">
            <a:xfrm flipH="1">
              <a:off x="4241" y="1661"/>
              <a:ext cx="635" cy="363"/>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26712" name="Rectangle 88">
            <a:extLst>
              <a:ext uri="{FF2B5EF4-FFF2-40B4-BE49-F238E27FC236}">
                <a16:creationId xmlns:a16="http://schemas.microsoft.com/office/drawing/2014/main" id="{099901C6-FABC-5F04-E9C1-ABC5CB3A4874}"/>
              </a:ext>
            </a:extLst>
          </p:cNvPr>
          <p:cNvSpPr>
            <a:spLocks noChangeArrowheads="1"/>
          </p:cNvSpPr>
          <p:nvPr/>
        </p:nvSpPr>
        <p:spPr bwMode="auto">
          <a:xfrm>
            <a:off x="1476375" y="0"/>
            <a:ext cx="6191250" cy="18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bg1"/>
                </a:solidFill>
                <a:latin typeface="Arial" panose="020B0604020202020204" pitchFamily="34" charset="0"/>
              </a:defRPr>
            </a:lvl1pPr>
            <a:lvl2pPr algn="ctr">
              <a:spcBef>
                <a:spcPct val="0"/>
              </a:spcBef>
              <a:defRPr sz="4400">
                <a:solidFill>
                  <a:schemeClr val="bg1"/>
                </a:solidFill>
                <a:latin typeface="Arial" panose="020B0604020202020204" pitchFamily="34" charset="0"/>
              </a:defRPr>
            </a:lvl2pPr>
            <a:lvl3pPr algn="ctr">
              <a:spcBef>
                <a:spcPct val="0"/>
              </a:spcBef>
              <a:defRPr sz="4400">
                <a:solidFill>
                  <a:schemeClr val="bg1"/>
                </a:solidFill>
                <a:latin typeface="Arial" panose="020B0604020202020204" pitchFamily="34" charset="0"/>
              </a:defRPr>
            </a:lvl3pPr>
            <a:lvl4pPr algn="ctr">
              <a:spcBef>
                <a:spcPct val="0"/>
              </a:spcBef>
              <a:defRPr sz="4400">
                <a:solidFill>
                  <a:schemeClr val="bg1"/>
                </a:solidFill>
                <a:latin typeface="Arial" panose="020B0604020202020204" pitchFamily="34" charset="0"/>
              </a:defRPr>
            </a:lvl4pPr>
            <a:lvl5pPr algn="ctr">
              <a:spcBef>
                <a:spcPct val="0"/>
              </a:spcBef>
              <a:defRPr sz="4400">
                <a:solidFill>
                  <a:schemeClr val="bg1"/>
                </a:solidFill>
                <a:latin typeface="Arial" panose="020B0604020202020204" pitchFamily="34" charset="0"/>
              </a:defRPr>
            </a:lvl5pPr>
            <a:lvl6pPr marL="457200" algn="ctr" fontAlgn="base">
              <a:spcBef>
                <a:spcPct val="0"/>
              </a:spcBef>
              <a:spcAft>
                <a:spcPct val="0"/>
              </a:spcAft>
              <a:defRPr sz="4400">
                <a:solidFill>
                  <a:schemeClr val="bg1"/>
                </a:solidFill>
                <a:latin typeface="Arial" panose="020B0604020202020204" pitchFamily="34" charset="0"/>
              </a:defRPr>
            </a:lvl6pPr>
            <a:lvl7pPr marL="914400" algn="ctr" fontAlgn="base">
              <a:spcBef>
                <a:spcPct val="0"/>
              </a:spcBef>
              <a:spcAft>
                <a:spcPct val="0"/>
              </a:spcAft>
              <a:defRPr sz="4400">
                <a:solidFill>
                  <a:schemeClr val="bg1"/>
                </a:solidFill>
                <a:latin typeface="Arial" panose="020B0604020202020204" pitchFamily="34" charset="0"/>
              </a:defRPr>
            </a:lvl7pPr>
            <a:lvl8pPr marL="1371600" algn="ctr" fontAlgn="base">
              <a:spcBef>
                <a:spcPct val="0"/>
              </a:spcBef>
              <a:spcAft>
                <a:spcPct val="0"/>
              </a:spcAft>
              <a:defRPr sz="4400">
                <a:solidFill>
                  <a:schemeClr val="bg1"/>
                </a:solidFill>
                <a:latin typeface="Arial" panose="020B0604020202020204" pitchFamily="34" charset="0"/>
              </a:defRPr>
            </a:lvl8pPr>
            <a:lvl9pPr marL="1828800" algn="ctr" fontAlgn="base">
              <a:spcBef>
                <a:spcPct val="0"/>
              </a:spcBef>
              <a:spcAft>
                <a:spcPct val="0"/>
              </a:spcAft>
              <a:defRPr sz="4400">
                <a:solidFill>
                  <a:schemeClr val="bg1"/>
                </a:solidFill>
                <a:latin typeface="Arial" panose="020B0604020202020204" pitchFamily="34" charset="0"/>
              </a:defRPr>
            </a:lvl9pPr>
          </a:lstStyle>
          <a:p>
            <a:pPr>
              <a:lnSpc>
                <a:spcPct val="100000"/>
              </a:lnSpc>
              <a:buFontTx/>
              <a:buNone/>
            </a:pPr>
            <a:r>
              <a:rPr lang="el-GR" altLang="el-GR" sz="1200" b="1" dirty="0">
                <a:hlinkClick r:id="rId19" action="ppaction://hlinksldjump">
                  <a:snd r:embed="rId20" name="whoosh.wav"/>
                </a:hlinkClick>
              </a:rPr>
              <a:t>Μεταφράστηκε και εμπλουτίστηκε από την Ελευθερία Φανουράκη </a:t>
            </a:r>
            <a:endParaRPr lang="el-GR" altLang="el-GR" sz="1200" b="1" dirty="0"/>
          </a:p>
        </p:txBody>
      </p:sp>
      <p:pic>
        <p:nvPicPr>
          <p:cNvPr id="26713" name="Picture 89">
            <a:hlinkClick r:id="rId22">
              <a:snd r:embed="rId21" name="cashreg.wav"/>
            </a:hlinkClick>
            <a:extLst>
              <a:ext uri="{FF2B5EF4-FFF2-40B4-BE49-F238E27FC236}">
                <a16:creationId xmlns:a16="http://schemas.microsoft.com/office/drawing/2014/main" id="{114707B9-2FB5-78B4-78DC-DB2B17B4CE0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40715" t="30412" r="50090" b="65451"/>
          <a:stretch>
            <a:fillRect/>
          </a:stretch>
        </p:blipFill>
        <p:spPr bwMode="auto">
          <a:xfrm>
            <a:off x="0" y="0"/>
            <a:ext cx="204968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4CC6D17-857D-5738-49A0-508B082D4728}"/>
              </a:ext>
            </a:extLst>
          </p:cNvPr>
          <p:cNvSpPr>
            <a:spLocks noGrp="1" noChangeArrowheads="1"/>
          </p:cNvSpPr>
          <p:nvPr>
            <p:ph type="title"/>
          </p:nvPr>
        </p:nvSpPr>
        <p:spPr>
          <a:xfrm>
            <a:off x="4427538" y="620713"/>
            <a:ext cx="4032250" cy="865187"/>
          </a:xfrm>
        </p:spPr>
        <p:txBody>
          <a:bodyPr/>
          <a:lstStyle/>
          <a:p>
            <a:r>
              <a:rPr lang="el-GR" altLang="el-GR" sz="2400" b="1">
                <a:latin typeface="Comic Sans MS" panose="030F0702030302020204" pitchFamily="66" charset="0"/>
              </a:rPr>
              <a:t>ΥΠΕΡΟΞΕΙΔΙΟΣΩΜΑΤΑ</a:t>
            </a:r>
          </a:p>
        </p:txBody>
      </p:sp>
      <p:pic>
        <p:nvPicPr>
          <p:cNvPr id="13315" name="Picture 3">
            <a:extLst>
              <a:ext uri="{FF2B5EF4-FFF2-40B4-BE49-F238E27FC236}">
                <a16:creationId xmlns:a16="http://schemas.microsoft.com/office/drawing/2014/main" id="{123408E4-0E0E-533C-3A9A-0036944F258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32367" t="40407" r="55588" b="49538"/>
          <a:stretch>
            <a:fillRect/>
          </a:stretch>
        </p:blipFill>
        <p:spPr>
          <a:xfrm>
            <a:off x="323850" y="620713"/>
            <a:ext cx="1943100" cy="1152525"/>
          </a:xfrm>
        </p:spPr>
      </p:pic>
      <p:sp>
        <p:nvSpPr>
          <p:cNvPr id="13316" name="Text Box 4">
            <a:extLst>
              <a:ext uri="{FF2B5EF4-FFF2-40B4-BE49-F238E27FC236}">
                <a16:creationId xmlns:a16="http://schemas.microsoft.com/office/drawing/2014/main" id="{D72AE22B-6B5A-FD91-F9D9-B108D6544532}"/>
              </a:ext>
            </a:extLst>
          </p:cNvPr>
          <p:cNvSpPr txBox="1">
            <a:spLocks noChangeArrowheads="1"/>
          </p:cNvSpPr>
          <p:nvPr/>
        </p:nvSpPr>
        <p:spPr bwMode="auto">
          <a:xfrm>
            <a:off x="468313" y="1700213"/>
            <a:ext cx="820737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a:t>Τα υπεροξειδιοσώματα περιέχουν τουλάχιστον 50 διαφορετικά ένζυμα που είναι υπεύθυνα για μια ποικιλία βιοχημικών μονοπατιών σε διάφορους τύπους κυττάρων. Αρχικά είχαν αναγνωρισθεί ως υπεύθυνα οργανίδια για την προστασία του κυττάρου από το υπεροξείδιο του υδρογόνου που παράγει το ίδιο το κύτταρο. </a:t>
            </a:r>
          </a:p>
          <a:p>
            <a:pPr>
              <a:lnSpc>
                <a:spcPct val="100000"/>
              </a:lnSpc>
              <a:spcBef>
                <a:spcPct val="50000"/>
              </a:spcBef>
              <a:buFontTx/>
              <a:buNone/>
            </a:pPr>
            <a:r>
              <a:rPr lang="el-GR" altLang="el-GR"/>
              <a:t>Για παράδειγμα, τα λευκά αιμοσφαίρια παράγουν υπεροξείδιο του υδρογόνου για να σκοτώνουν τα βακτήρια. Επιπλέον, η </a:t>
            </a:r>
            <a:r>
              <a:rPr lang="el-GR" altLang="el-GR">
                <a:hlinkClick r:id="rId3"/>
              </a:rPr>
              <a:t>οξείδωση των λιπαρών οξέων </a:t>
            </a:r>
            <a:r>
              <a:rPr lang="el-GR" altLang="el-GR"/>
              <a:t>είναι ένα σημαντικό παράδειγμα επειδή προσφέρει σημαντικά ποσά ενέργειας.</a:t>
            </a:r>
            <a:r>
              <a:rPr lang="el-GR" altLang="el-GR" sz="1200"/>
              <a:t> </a:t>
            </a:r>
          </a:p>
          <a:p>
            <a:pPr>
              <a:lnSpc>
                <a:spcPct val="100000"/>
              </a:lnSpc>
              <a:spcBef>
                <a:spcPct val="50000"/>
              </a:spcBef>
              <a:buFontTx/>
              <a:buNone/>
            </a:pPr>
            <a:r>
              <a:rPr lang="el-GR" altLang="el-GR"/>
              <a:t>Τα οξειδωτικά ένζυμα (καταλάση) στα υπεροξειδιοσώματα διασπούν το υπεροξείδιο του υδρογόνου, είτε σε νερό και οξυγόνο είτε οξειδώνοντας κάποιο άλλο συστατικό του κυττάρου, προστατεύοντας έτσι τα ίδια τα κύτταρα.</a:t>
            </a:r>
          </a:p>
        </p:txBody>
      </p:sp>
      <p:sp>
        <p:nvSpPr>
          <p:cNvPr id="4" name="Θέση ημερομηνίας 3">
            <a:extLst>
              <a:ext uri="{FF2B5EF4-FFF2-40B4-BE49-F238E27FC236}">
                <a16:creationId xmlns:a16="http://schemas.microsoft.com/office/drawing/2014/main" id="{CFCE76A8-583A-FD65-163B-CD17268D093D}"/>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29226CD-D47D-6E68-9F76-8392D0FD03C4}"/>
              </a:ext>
            </a:extLst>
          </p:cNvPr>
          <p:cNvSpPr>
            <a:spLocks noGrp="1" noChangeArrowheads="1"/>
          </p:cNvSpPr>
          <p:nvPr>
            <p:ph type="title"/>
          </p:nvPr>
        </p:nvSpPr>
        <p:spPr>
          <a:xfrm>
            <a:off x="4957763" y="404813"/>
            <a:ext cx="4186237" cy="868362"/>
          </a:xfrm>
        </p:spPr>
        <p:txBody>
          <a:bodyPr/>
          <a:lstStyle/>
          <a:p>
            <a:r>
              <a:rPr lang="el-GR" altLang="el-GR" sz="2400" b="1">
                <a:latin typeface="Comic Sans MS" panose="030F0702030302020204" pitchFamily="66" charset="0"/>
              </a:rPr>
              <a:t>ΕΚΚΡΙΤΙΚΑ ΚΥΣΤΙΔΙΑ</a:t>
            </a:r>
          </a:p>
        </p:txBody>
      </p:sp>
      <p:pic>
        <p:nvPicPr>
          <p:cNvPr id="15363" name="Picture 3">
            <a:extLst>
              <a:ext uri="{FF2B5EF4-FFF2-40B4-BE49-F238E27FC236}">
                <a16:creationId xmlns:a16="http://schemas.microsoft.com/office/drawing/2014/main" id="{786451DE-86AC-3D03-2D96-3225B7A080A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30527" t="40407" r="54370" b="47346"/>
          <a:stretch>
            <a:fillRect/>
          </a:stretch>
        </p:blipFill>
        <p:spPr>
          <a:xfrm>
            <a:off x="1331913" y="620713"/>
            <a:ext cx="1657350" cy="1225550"/>
          </a:xfrm>
        </p:spPr>
      </p:pic>
      <p:sp>
        <p:nvSpPr>
          <p:cNvPr id="15364" name="Text Box 4">
            <a:extLst>
              <a:ext uri="{FF2B5EF4-FFF2-40B4-BE49-F238E27FC236}">
                <a16:creationId xmlns:a16="http://schemas.microsoft.com/office/drawing/2014/main" id="{8E7EA58E-2642-9C7C-8142-5397E7B04704}"/>
              </a:ext>
            </a:extLst>
          </p:cNvPr>
          <p:cNvSpPr txBox="1">
            <a:spLocks noChangeArrowheads="1"/>
          </p:cNvSpPr>
          <p:nvPr/>
        </p:nvSpPr>
        <p:spPr bwMode="auto">
          <a:xfrm>
            <a:off x="755650" y="2276475"/>
            <a:ext cx="77755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a:t>Οι εκκρίσεις του κυττάρου – π.χ. ορμόνες, νευροδιαβιβαστές – πακετάρονται σε εκκριτικά κυστίδια στη συσκευή </a:t>
            </a:r>
            <a:r>
              <a:rPr lang="en-US" altLang="el-GR"/>
              <a:t>golgi</a:t>
            </a:r>
            <a:r>
              <a:rPr lang="el-GR" altLang="el-GR"/>
              <a:t>. Τα εκκριτικά κυστίδια μεταφέρονται τότε στην επιφάνεια του κυττάρου για απελευθέρωση (</a:t>
            </a:r>
            <a:r>
              <a:rPr lang="el-GR" altLang="el-GR">
                <a:hlinkClick r:id="rId3"/>
              </a:rPr>
              <a:t>εξωκύττωση</a:t>
            </a:r>
            <a:r>
              <a:rPr lang="el-GR" altLang="el-GR"/>
              <a:t>).</a:t>
            </a:r>
          </a:p>
        </p:txBody>
      </p:sp>
      <p:sp>
        <p:nvSpPr>
          <p:cNvPr id="4" name="Θέση ημερομηνίας 3">
            <a:extLst>
              <a:ext uri="{FF2B5EF4-FFF2-40B4-BE49-F238E27FC236}">
                <a16:creationId xmlns:a16="http://schemas.microsoft.com/office/drawing/2014/main" id="{6C9B10E7-BA3F-9F28-F70D-F52925C04C6C}"/>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ημερομηνίας 3">
            <a:extLst>
              <a:ext uri="{FF2B5EF4-FFF2-40B4-BE49-F238E27FC236}">
                <a16:creationId xmlns:a16="http://schemas.microsoft.com/office/drawing/2014/main" id="{8028DF8D-EC32-4EBE-BB5C-0D663CA4D6DE}"/>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
        <p:nvSpPr>
          <p:cNvPr id="16386" name="Rectangle 2">
            <a:extLst>
              <a:ext uri="{FF2B5EF4-FFF2-40B4-BE49-F238E27FC236}">
                <a16:creationId xmlns:a16="http://schemas.microsoft.com/office/drawing/2014/main" id="{B93AAF9F-FCF1-38B2-9270-B513337A22D5}"/>
              </a:ext>
            </a:extLst>
          </p:cNvPr>
          <p:cNvSpPr>
            <a:spLocks noGrp="1" noChangeArrowheads="1"/>
          </p:cNvSpPr>
          <p:nvPr>
            <p:ph type="title"/>
          </p:nvPr>
        </p:nvSpPr>
        <p:spPr>
          <a:xfrm>
            <a:off x="4716463" y="333375"/>
            <a:ext cx="4259262" cy="777875"/>
          </a:xfrm>
        </p:spPr>
        <p:txBody>
          <a:bodyPr/>
          <a:lstStyle/>
          <a:p>
            <a:r>
              <a:rPr lang="el-GR" altLang="el-GR" sz="2400" b="1">
                <a:latin typeface="Comic Sans MS" panose="030F0702030302020204" pitchFamily="66" charset="0"/>
              </a:rPr>
              <a:t>ΚΥΤΤΑΡΙΚΗ ΜΕΜΒΡΑΝΗ</a:t>
            </a:r>
          </a:p>
        </p:txBody>
      </p:sp>
      <p:pic>
        <p:nvPicPr>
          <p:cNvPr id="16387" name="Picture 3">
            <a:extLst>
              <a:ext uri="{FF2B5EF4-FFF2-40B4-BE49-F238E27FC236}">
                <a16:creationId xmlns:a16="http://schemas.microsoft.com/office/drawing/2014/main" id="{F2717043-7847-A8BF-5B8C-3E6D41CAC09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56679" t="38789" r="18175" b="40604"/>
          <a:stretch>
            <a:fillRect/>
          </a:stretch>
        </p:blipFill>
        <p:spPr>
          <a:xfrm>
            <a:off x="323850" y="476250"/>
            <a:ext cx="3455988" cy="1557338"/>
          </a:xfrm>
        </p:spPr>
      </p:pic>
      <p:sp>
        <p:nvSpPr>
          <p:cNvPr id="16388" name="Text Box 4">
            <a:extLst>
              <a:ext uri="{FF2B5EF4-FFF2-40B4-BE49-F238E27FC236}">
                <a16:creationId xmlns:a16="http://schemas.microsoft.com/office/drawing/2014/main" id="{AB77ADE9-D9C4-F825-17A4-20EF8190D883}"/>
              </a:ext>
            </a:extLst>
          </p:cNvPr>
          <p:cNvSpPr txBox="1">
            <a:spLocks noChangeArrowheads="1"/>
          </p:cNvSpPr>
          <p:nvPr/>
        </p:nvSpPr>
        <p:spPr bwMode="auto">
          <a:xfrm>
            <a:off x="323850" y="1989138"/>
            <a:ext cx="84963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dirty="0"/>
              <a:t>Κάθε κύτταρο περιβάλλεται από μια </a:t>
            </a:r>
            <a:r>
              <a:rPr lang="el-GR" altLang="el-GR" dirty="0">
                <a:hlinkClick r:id="rId3"/>
              </a:rPr>
              <a:t>μεμβράνη</a:t>
            </a:r>
            <a:r>
              <a:rPr lang="el-GR" altLang="el-GR" dirty="0"/>
              <a:t>, η οποία αποτελείται από μια διπλή στοιβάδα </a:t>
            </a:r>
            <a:r>
              <a:rPr lang="el-GR" altLang="el-GR" dirty="0" err="1"/>
              <a:t>φωσφολιπιδίων</a:t>
            </a:r>
            <a:r>
              <a:rPr lang="el-GR" altLang="el-GR" dirty="0"/>
              <a:t>. Τα </a:t>
            </a:r>
            <a:r>
              <a:rPr lang="el-GR" altLang="el-GR" dirty="0" err="1"/>
              <a:t>εκτεθιμένα</a:t>
            </a:r>
            <a:r>
              <a:rPr lang="el-GR" altLang="el-GR" dirty="0"/>
              <a:t> «κεφάλια» της </a:t>
            </a:r>
            <a:r>
              <a:rPr lang="el-GR" altLang="el-GR" dirty="0" err="1"/>
              <a:t>διπλοστοιβάδας</a:t>
            </a:r>
            <a:r>
              <a:rPr lang="el-GR" altLang="el-GR" dirty="0"/>
              <a:t> είναι υδρόφιλα που σημαίνει ότι είναι συμβατά με το νερό και στο κυτταρόπλασμα και στο εξωτερικό του κυττάρου.</a:t>
            </a:r>
          </a:p>
          <a:p>
            <a:pPr>
              <a:lnSpc>
                <a:spcPct val="100000"/>
              </a:lnSpc>
              <a:spcBef>
                <a:spcPct val="50000"/>
              </a:spcBef>
              <a:buFontTx/>
              <a:buNone/>
            </a:pPr>
            <a:r>
              <a:rPr lang="el-GR" altLang="el-GR" dirty="0"/>
              <a:t>Αντίθετα, οι κρυμμένες «ουρές» των </a:t>
            </a:r>
            <a:r>
              <a:rPr lang="el-GR" altLang="el-GR" dirty="0" err="1"/>
              <a:t>φωσφολιπιδίων</a:t>
            </a:r>
            <a:r>
              <a:rPr lang="el-GR" altLang="el-GR" dirty="0"/>
              <a:t> είναι υδρόφοβες και έτσι η μεμβράνη λειτουργεί σαν ένα προστατευτικό φράγμα στην ανεξέλεγκτη ροή νερού. Η μεμβράνη γίνεται πιο περίπλοκη από την ύπαρξη πολυάριθμων </a:t>
            </a:r>
            <a:r>
              <a:rPr lang="el-GR" altLang="el-GR" dirty="0">
                <a:hlinkClick r:id="rId4"/>
              </a:rPr>
              <a:t>πρωτεϊνών </a:t>
            </a:r>
            <a:r>
              <a:rPr lang="el-GR" altLang="el-GR" dirty="0"/>
              <a:t>σημαντικών για την δραστηριότητα του κυττάρου (</a:t>
            </a:r>
            <a:r>
              <a:rPr lang="el-GR" altLang="el-GR" dirty="0">
                <a:hlinkClick r:id="rId5"/>
              </a:rPr>
              <a:t>Μοντέλο ρευστού μωσαϊκού</a:t>
            </a:r>
            <a:r>
              <a:rPr lang="el-GR" altLang="el-GR" dirty="0"/>
              <a:t>). </a:t>
            </a:r>
          </a:p>
          <a:p>
            <a:pPr>
              <a:lnSpc>
                <a:spcPct val="100000"/>
              </a:lnSpc>
              <a:spcBef>
                <a:spcPct val="50000"/>
              </a:spcBef>
              <a:buFontTx/>
              <a:buNone/>
            </a:pPr>
            <a:r>
              <a:rPr lang="el-GR" altLang="el-GR" dirty="0"/>
              <a:t>Αυτές οι πρωτεΐνες περιλαμβάνουν υποδοχείς για οσμές, γεύσεις και ορμόνες, αλλά και πόρους υπεύθυνους για την ελεγχόμενη μεταφορά μέσα και έξω από το κύτταρο ιόντων όπως το νάτριο (Να</a:t>
            </a:r>
            <a:r>
              <a:rPr lang="el-GR" altLang="el-GR" baseline="30000" dirty="0"/>
              <a:t>+</a:t>
            </a:r>
            <a:r>
              <a:rPr lang="el-GR" altLang="el-GR" dirty="0"/>
              <a:t>), το κάλιο (Κ+), το ασβέστιο (</a:t>
            </a:r>
            <a:r>
              <a:rPr lang="en-US" altLang="el-GR" dirty="0"/>
              <a:t>C</a:t>
            </a:r>
            <a:r>
              <a:rPr lang="el-GR" altLang="el-GR" dirty="0"/>
              <a:t>α+) και το χλώριο</a:t>
            </a:r>
            <a:r>
              <a:rPr lang="en-US" altLang="el-GR" dirty="0"/>
              <a:t> (Cl</a:t>
            </a:r>
            <a:r>
              <a:rPr lang="en-US" altLang="el-GR" baseline="30000" dirty="0"/>
              <a:t>-</a:t>
            </a:r>
            <a:r>
              <a:rPr lang="en-US" altLang="el-GR" dirty="0"/>
              <a:t>)</a:t>
            </a:r>
            <a:r>
              <a:rPr lang="el-GR" altLang="el-GR"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F43648B-9D17-121D-DD3E-D8479D15B212}"/>
              </a:ext>
            </a:extLst>
          </p:cNvPr>
          <p:cNvSpPr>
            <a:spLocks noGrp="1" noChangeArrowheads="1"/>
          </p:cNvSpPr>
          <p:nvPr>
            <p:ph type="title"/>
          </p:nvPr>
        </p:nvSpPr>
        <p:spPr>
          <a:xfrm>
            <a:off x="6300788" y="333375"/>
            <a:ext cx="2243137" cy="777875"/>
          </a:xfrm>
        </p:spPr>
        <p:txBody>
          <a:bodyPr/>
          <a:lstStyle/>
          <a:p>
            <a:r>
              <a:rPr lang="el-GR" altLang="el-GR" sz="2400" b="1">
                <a:latin typeface="Comic Sans MS" panose="030F0702030302020204" pitchFamily="66" charset="0"/>
              </a:rPr>
              <a:t>ΚΕΝΟΤΟΠΙΟ</a:t>
            </a:r>
          </a:p>
        </p:txBody>
      </p:sp>
      <p:pic>
        <p:nvPicPr>
          <p:cNvPr id="17412" name="Picture 4">
            <a:extLst>
              <a:ext uri="{FF2B5EF4-FFF2-40B4-BE49-F238E27FC236}">
                <a16:creationId xmlns:a16="http://schemas.microsoft.com/office/drawing/2014/main" id="{0FD64CDC-DE10-2623-798B-9A080CD57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224" t="38707" r="56369" b="49255"/>
          <a:stretch>
            <a:fillRect/>
          </a:stretch>
        </p:blipFill>
        <p:spPr bwMode="auto">
          <a:xfrm>
            <a:off x="395288" y="765175"/>
            <a:ext cx="1944687"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Text Box 5">
            <a:extLst>
              <a:ext uri="{FF2B5EF4-FFF2-40B4-BE49-F238E27FC236}">
                <a16:creationId xmlns:a16="http://schemas.microsoft.com/office/drawing/2014/main" id="{29B70934-CFA2-9DC8-F3E3-E75201A9DE7E}"/>
              </a:ext>
            </a:extLst>
          </p:cNvPr>
          <p:cNvSpPr txBox="1">
            <a:spLocks noChangeArrowheads="1"/>
          </p:cNvSpPr>
          <p:nvPr/>
        </p:nvSpPr>
        <p:spPr bwMode="auto">
          <a:xfrm>
            <a:off x="395288" y="1989138"/>
            <a:ext cx="82804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a:t>Το κενοτόπιο είναι ένας μεμβρανικός σάκος που παίζει ρόλο στην ενδοκυτταρική πέψη και την απελευθέρωση κυτταρικών αποβλήτων. Στα ζωικά κύτταρα, τα κενοτόπια είναι μικρά σε μέγεθος.</a:t>
            </a:r>
          </a:p>
          <a:p>
            <a:pPr>
              <a:lnSpc>
                <a:spcPct val="100000"/>
              </a:lnSpc>
              <a:spcBef>
                <a:spcPct val="50000"/>
              </a:spcBef>
              <a:buFontTx/>
              <a:buNone/>
            </a:pPr>
            <a:r>
              <a:rPr lang="el-GR" altLang="el-GR"/>
              <a:t>Αντίθετα, στα φυτικά κύτταρα τείνουν να είναι μεγάλα και έχουν πολλαπλούς ρόλους, όπως αποθήκευση θρεπτικών ουσιών και αποβλήτων, μεγέθυνση του κυττάρου κατά την ανάπτυξη, ακόμα και δράση λυσοσωμάτων. Τα κενοτόπια του φυτικού κυττάρου επιπλέον ρυθμίζουν την πίεση στο εσωτερικό των κυττάρων. Το νερό που συγκεντρώνεται στα κενοτόπια προσδίδει σκληρότητα (ακαμψία) στο φυτό. Χωρίς αρκετή ποσότητα νερού, η πίεση πέφτει και το φυτό μαραίνεται.</a:t>
            </a:r>
          </a:p>
        </p:txBody>
      </p:sp>
      <p:sp>
        <p:nvSpPr>
          <p:cNvPr id="5" name="Θέση ημερομηνίας 3">
            <a:extLst>
              <a:ext uri="{FF2B5EF4-FFF2-40B4-BE49-F238E27FC236}">
                <a16:creationId xmlns:a16="http://schemas.microsoft.com/office/drawing/2014/main" id="{26AA72CC-A316-4FDC-CC74-18A7D6A0B695}"/>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4B4DC44-BF90-8B2E-8EEF-B8EE2B9B23F9}"/>
              </a:ext>
            </a:extLst>
          </p:cNvPr>
          <p:cNvSpPr>
            <a:spLocks noGrp="1" noChangeArrowheads="1"/>
          </p:cNvSpPr>
          <p:nvPr>
            <p:ph type="title"/>
          </p:nvPr>
        </p:nvSpPr>
        <p:spPr>
          <a:xfrm>
            <a:off x="3276600" y="260350"/>
            <a:ext cx="5699125" cy="633413"/>
          </a:xfrm>
        </p:spPr>
        <p:txBody>
          <a:bodyPr/>
          <a:lstStyle/>
          <a:p>
            <a:r>
              <a:rPr lang="el-GR" altLang="el-GR" sz="2400" b="1">
                <a:latin typeface="Comic Sans MS" panose="030F0702030302020204" pitchFamily="66" charset="0"/>
              </a:rPr>
              <a:t>ΛΕΙΟ ΕΝΔΟΠΛΑΣΜΑΤΙΚΟ ΔΙΚΤΥΟ</a:t>
            </a:r>
          </a:p>
        </p:txBody>
      </p:sp>
      <p:pic>
        <p:nvPicPr>
          <p:cNvPr id="18436" name="Picture 4">
            <a:extLst>
              <a:ext uri="{FF2B5EF4-FFF2-40B4-BE49-F238E27FC236}">
                <a16:creationId xmlns:a16="http://schemas.microsoft.com/office/drawing/2014/main" id="{F7BE5CB0-FD03-90C7-52BF-42C4C0A7E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873" t="38829" r="17436" b="40477"/>
          <a:stretch>
            <a:fillRect/>
          </a:stretch>
        </p:blipFill>
        <p:spPr bwMode="auto">
          <a:xfrm>
            <a:off x="250825" y="476250"/>
            <a:ext cx="2447925"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Rectangle 6">
            <a:extLst>
              <a:ext uri="{FF2B5EF4-FFF2-40B4-BE49-F238E27FC236}">
                <a16:creationId xmlns:a16="http://schemas.microsoft.com/office/drawing/2014/main" id="{5BD8E61C-5D9A-CC6C-5A83-3DD1194E9253}"/>
              </a:ext>
            </a:extLst>
          </p:cNvPr>
          <p:cNvSpPr>
            <a:spLocks noGrp="1" noChangeArrowheads="1"/>
          </p:cNvSpPr>
          <p:nvPr>
            <p:ph type="body" idx="1"/>
          </p:nvPr>
        </p:nvSpPr>
        <p:spPr>
          <a:xfrm>
            <a:off x="395288" y="2060575"/>
            <a:ext cx="8229600" cy="4205288"/>
          </a:xfrm>
        </p:spPr>
        <p:txBody>
          <a:bodyPr/>
          <a:lstStyle/>
          <a:p>
            <a:pPr marL="0" indent="0">
              <a:buFontTx/>
              <a:buNone/>
            </a:pPr>
            <a:r>
              <a:rPr lang="el-GR" altLang="el-GR" sz="2000">
                <a:latin typeface="Comic Sans MS" panose="030F0702030302020204" pitchFamily="66" charset="0"/>
              </a:rPr>
              <a:t>Στα ευκαρυωτικά κύτταρα και κυρίως σε αυτά που είναι υπεύθυνα για την παραγωγή ορμονών και άλλων εκκριτικών προϊόντων υπάρχει ένα τεράστιο δίκτυο μεμβρανικών κυστιδίων και σωληνίσκων το οποίο ονομάζεται ενδοπλασματικό δίκτυο (ΕΔ). Το ΕΔ είναι συνέχεια της εξωτερικής πυρηνικής μεμβράνης και έχει διάφορες λειτουργίες.</a:t>
            </a:r>
          </a:p>
          <a:p>
            <a:pPr marL="0" indent="0">
              <a:buFontTx/>
              <a:buNone/>
            </a:pPr>
            <a:endParaRPr lang="el-GR" altLang="el-GR" sz="2000">
              <a:latin typeface="Comic Sans MS" panose="030F0702030302020204" pitchFamily="66" charset="0"/>
            </a:endParaRPr>
          </a:p>
          <a:p>
            <a:pPr marL="0" indent="0">
              <a:buFontTx/>
              <a:buNone/>
            </a:pPr>
            <a:r>
              <a:rPr lang="el-GR" altLang="el-GR" sz="2000">
                <a:latin typeface="Comic Sans MS" panose="030F0702030302020204" pitchFamily="66" charset="0"/>
              </a:rPr>
              <a:t>Το λείο ΕΔ ονομάζεται έτσι επειδή φαίνεται λείο με το ηλεκτρονικό μικροσκόπιο. Το λείο ΕΔ έχει διάφορες λειτουργίες ανάλογα με τον τύπο του κυττάρου που περιλαμβάνουν τη σύνθεση λιπιδίων και στεροειδών ορμονών, τη διάσπαση λιποδιαλυτών τοξινών στα ηπατικά κύτταρα και τον έλεγχο της απελευθέρωσης ασβεστίου κατά τη συστολή των μυικών κυττάρων.</a:t>
            </a:r>
          </a:p>
        </p:txBody>
      </p:sp>
      <p:sp>
        <p:nvSpPr>
          <p:cNvPr id="3" name="Θέση ημερομηνίας 3">
            <a:extLst>
              <a:ext uri="{FF2B5EF4-FFF2-40B4-BE49-F238E27FC236}">
                <a16:creationId xmlns:a16="http://schemas.microsoft.com/office/drawing/2014/main" id="{6D1D408E-BF4F-2DD4-FBCF-4252FA554E08}"/>
              </a:ext>
            </a:extLst>
          </p:cNvPr>
          <p:cNvSpPr>
            <a:spLocks noGrp="1"/>
          </p:cNvSpPr>
          <p:nvPr/>
        </p:nvSpPr>
        <p:spPr bwMode="auto">
          <a:xfrm>
            <a:off x="533826" y="6211887"/>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l-GR"/>
            </a:defPPr>
            <a:lvl1pPr algn="ctr" rtl="0" fontAlgn="base">
              <a:lnSpc>
                <a:spcPct val="100000"/>
              </a:lnSpc>
              <a:spcBef>
                <a:spcPct val="0"/>
              </a:spcBef>
              <a:spcAft>
                <a:spcPct val="0"/>
              </a:spcAft>
              <a:buFontTx/>
              <a:buNone/>
              <a:defRPr sz="1200" kern="1200">
                <a:solidFill>
                  <a:schemeClr val="tx1"/>
                </a:solidFill>
                <a:effectLst>
                  <a:outerShdw blurRad="38100" dist="38100" dir="2700000" algn="tl">
                    <a:srgbClr val="FFFFFF"/>
                  </a:outerShdw>
                </a:effectLst>
                <a:latin typeface="+mn-lt"/>
                <a:ea typeface="+mn-ea"/>
                <a:cs typeface="+mn-cs"/>
              </a:defRPr>
            </a:lvl1pPr>
            <a:lvl2pPr marL="4572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2pPr>
            <a:lvl3pPr marL="9144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3pPr>
            <a:lvl4pPr marL="13716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4pPr>
            <a:lvl5pPr marL="18288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5pPr>
            <a:lvl6pPr marL="2286000" algn="l" defTabSz="914400" rtl="0" eaLnBrk="1" latinLnBrk="0" hangingPunct="1">
              <a:defRPr sz="2000" kern="1200">
                <a:solidFill>
                  <a:schemeClr val="bg1"/>
                </a:solidFill>
                <a:latin typeface="Comic Sans MS" panose="030F0702030302020204" pitchFamily="66" charset="0"/>
                <a:ea typeface="+mn-ea"/>
                <a:cs typeface="+mn-cs"/>
              </a:defRPr>
            </a:lvl6pPr>
            <a:lvl7pPr marL="2743200" algn="l" defTabSz="914400" rtl="0" eaLnBrk="1" latinLnBrk="0" hangingPunct="1">
              <a:defRPr sz="2000" kern="1200">
                <a:solidFill>
                  <a:schemeClr val="bg1"/>
                </a:solidFill>
                <a:latin typeface="Comic Sans MS" panose="030F0702030302020204" pitchFamily="66" charset="0"/>
                <a:ea typeface="+mn-ea"/>
                <a:cs typeface="+mn-cs"/>
              </a:defRPr>
            </a:lvl7pPr>
            <a:lvl8pPr marL="3200400" algn="l" defTabSz="914400" rtl="0" eaLnBrk="1" latinLnBrk="0" hangingPunct="1">
              <a:defRPr sz="2000" kern="1200">
                <a:solidFill>
                  <a:schemeClr val="bg1"/>
                </a:solidFill>
                <a:latin typeface="Comic Sans MS" panose="030F0702030302020204" pitchFamily="66" charset="0"/>
                <a:ea typeface="+mn-ea"/>
                <a:cs typeface="+mn-cs"/>
              </a:defRPr>
            </a:lvl8pPr>
            <a:lvl9pPr marL="3657600" algn="l" defTabSz="914400" rtl="0" eaLnBrk="1" latinLnBrk="0" hangingPunct="1">
              <a:defRPr sz="2000" kern="1200">
                <a:solidFill>
                  <a:schemeClr val="bg1"/>
                </a:solidFill>
                <a:latin typeface="Comic Sans MS" panose="030F0702030302020204" pitchFamily="66" charset="0"/>
                <a:ea typeface="+mn-ea"/>
                <a:cs typeface="+mn-cs"/>
              </a:defRPr>
            </a:lvl9pPr>
          </a:lstStyle>
          <a:p>
            <a:r>
              <a:rPr lang="el-GR" altLang="el-GR" dirty="0"/>
              <a:t>Ελευθερία Φανουράκη</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E9AEE50-2FEB-9670-C5F2-EC40982FA6E0}"/>
              </a:ext>
            </a:extLst>
          </p:cNvPr>
          <p:cNvSpPr>
            <a:spLocks noGrp="1" noChangeArrowheads="1"/>
          </p:cNvSpPr>
          <p:nvPr>
            <p:ph type="title"/>
          </p:nvPr>
        </p:nvSpPr>
        <p:spPr>
          <a:xfrm>
            <a:off x="3059113" y="404813"/>
            <a:ext cx="5915025" cy="850900"/>
          </a:xfrm>
        </p:spPr>
        <p:txBody>
          <a:bodyPr/>
          <a:lstStyle/>
          <a:p>
            <a:r>
              <a:rPr lang="el-GR" altLang="el-GR" sz="2400" b="1">
                <a:latin typeface="Comic Sans MS" panose="030F0702030302020204" pitchFamily="66" charset="0"/>
              </a:rPr>
              <a:t>ΑΔΡΟ ΕΝΔΟΠΛΑΣΜΑΤΙΚΟ ΔΙΚΤΥΟ</a:t>
            </a:r>
          </a:p>
        </p:txBody>
      </p:sp>
      <p:sp>
        <p:nvSpPr>
          <p:cNvPr id="29699" name="Rectangle 3">
            <a:extLst>
              <a:ext uri="{FF2B5EF4-FFF2-40B4-BE49-F238E27FC236}">
                <a16:creationId xmlns:a16="http://schemas.microsoft.com/office/drawing/2014/main" id="{1382413B-43D6-84DA-56C5-7B3BE73806D6}"/>
              </a:ext>
            </a:extLst>
          </p:cNvPr>
          <p:cNvSpPr>
            <a:spLocks noGrp="1" noChangeArrowheads="1"/>
          </p:cNvSpPr>
          <p:nvPr>
            <p:ph type="body" idx="1"/>
          </p:nvPr>
        </p:nvSpPr>
        <p:spPr>
          <a:xfrm>
            <a:off x="468313" y="3141663"/>
            <a:ext cx="8229600" cy="2374900"/>
          </a:xfrm>
        </p:spPr>
        <p:txBody>
          <a:bodyPr/>
          <a:lstStyle/>
          <a:p>
            <a:r>
              <a:rPr lang="el-GR" altLang="el-GR" sz="2000">
                <a:latin typeface="Comic Sans MS" panose="030F0702030302020204" pitchFamily="66" charset="0"/>
              </a:rPr>
              <a:t>Το αδρό ενδοπλασματικό δίκτυο εμφανίζεται σαν βοτσαλωτή επιφάνεια στο ηλεκτρονικό μικροσκόπιο λόγω της παρουσίας πολυάριθμων </a:t>
            </a:r>
            <a:r>
              <a:rPr lang="el-GR" altLang="el-GR" sz="2000">
                <a:latin typeface="Comic Sans MS" panose="030F0702030302020204" pitchFamily="66" charset="0"/>
                <a:hlinkClick r:id="rId2" action="ppaction://hlinksldjump"/>
              </a:rPr>
              <a:t>ριβοσωμάτων </a:t>
            </a:r>
            <a:r>
              <a:rPr lang="el-GR" altLang="el-GR" sz="2000">
                <a:latin typeface="Comic Sans MS" panose="030F0702030302020204" pitchFamily="66" charset="0"/>
              </a:rPr>
              <a:t>στην επιφάνεια των μεμβρανών του. Οι πρωτείνες που συντίθενται σε αυτά τα ριβοσώματα συλλέγονται από το ενδοπλασματικό δίκτυο για μεταφορά διαμέσου του κυττάρου.</a:t>
            </a:r>
          </a:p>
        </p:txBody>
      </p:sp>
      <p:pic>
        <p:nvPicPr>
          <p:cNvPr id="29700" name="Picture 4">
            <a:extLst>
              <a:ext uri="{FF2B5EF4-FFF2-40B4-BE49-F238E27FC236}">
                <a16:creationId xmlns:a16="http://schemas.microsoft.com/office/drawing/2014/main" id="{AC3CD7CB-6ADF-1831-CC38-C0CD63FFD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125" t="37215" r="50868" b="43669"/>
          <a:stretch>
            <a:fillRect/>
          </a:stretch>
        </p:blipFill>
        <p:spPr bwMode="auto">
          <a:xfrm>
            <a:off x="250825" y="1052513"/>
            <a:ext cx="2952750"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ημερομηνίας 3">
            <a:extLst>
              <a:ext uri="{FF2B5EF4-FFF2-40B4-BE49-F238E27FC236}">
                <a16:creationId xmlns:a16="http://schemas.microsoft.com/office/drawing/2014/main" id="{6D1D408E-BF4F-2DD4-FBCF-4252FA554E08}"/>
              </a:ext>
            </a:extLst>
          </p:cNvPr>
          <p:cNvSpPr>
            <a:spLocks noGrp="1"/>
          </p:cNvSpPr>
          <p:nvPr/>
        </p:nvSpPr>
        <p:spPr bwMode="auto">
          <a:xfrm>
            <a:off x="257263" y="6127751"/>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l-GR"/>
            </a:defPPr>
            <a:lvl1pPr algn="ctr" rtl="0" fontAlgn="base">
              <a:lnSpc>
                <a:spcPct val="100000"/>
              </a:lnSpc>
              <a:spcBef>
                <a:spcPct val="0"/>
              </a:spcBef>
              <a:spcAft>
                <a:spcPct val="0"/>
              </a:spcAft>
              <a:buFontTx/>
              <a:buNone/>
              <a:defRPr sz="1200" kern="1200">
                <a:solidFill>
                  <a:schemeClr val="tx1"/>
                </a:solidFill>
                <a:effectLst>
                  <a:outerShdw blurRad="38100" dist="38100" dir="2700000" algn="tl">
                    <a:srgbClr val="FFFFFF"/>
                  </a:outerShdw>
                </a:effectLst>
                <a:latin typeface="+mn-lt"/>
                <a:ea typeface="+mn-ea"/>
                <a:cs typeface="+mn-cs"/>
              </a:defRPr>
            </a:lvl1pPr>
            <a:lvl2pPr marL="4572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2pPr>
            <a:lvl3pPr marL="9144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3pPr>
            <a:lvl4pPr marL="13716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4pPr>
            <a:lvl5pPr marL="1828800" algn="l" rtl="0" fontAlgn="base">
              <a:lnSpc>
                <a:spcPct val="80000"/>
              </a:lnSpc>
              <a:spcBef>
                <a:spcPct val="20000"/>
              </a:spcBef>
              <a:spcAft>
                <a:spcPct val="0"/>
              </a:spcAft>
              <a:buChar char="•"/>
              <a:defRPr sz="2000" kern="1200">
                <a:solidFill>
                  <a:schemeClr val="bg1"/>
                </a:solidFill>
                <a:latin typeface="Comic Sans MS" panose="030F0702030302020204" pitchFamily="66" charset="0"/>
                <a:ea typeface="+mn-ea"/>
                <a:cs typeface="+mn-cs"/>
              </a:defRPr>
            </a:lvl5pPr>
            <a:lvl6pPr marL="2286000" algn="l" defTabSz="914400" rtl="0" eaLnBrk="1" latinLnBrk="0" hangingPunct="1">
              <a:defRPr sz="2000" kern="1200">
                <a:solidFill>
                  <a:schemeClr val="bg1"/>
                </a:solidFill>
                <a:latin typeface="Comic Sans MS" panose="030F0702030302020204" pitchFamily="66" charset="0"/>
                <a:ea typeface="+mn-ea"/>
                <a:cs typeface="+mn-cs"/>
              </a:defRPr>
            </a:lvl6pPr>
            <a:lvl7pPr marL="2743200" algn="l" defTabSz="914400" rtl="0" eaLnBrk="1" latinLnBrk="0" hangingPunct="1">
              <a:defRPr sz="2000" kern="1200">
                <a:solidFill>
                  <a:schemeClr val="bg1"/>
                </a:solidFill>
                <a:latin typeface="Comic Sans MS" panose="030F0702030302020204" pitchFamily="66" charset="0"/>
                <a:ea typeface="+mn-ea"/>
                <a:cs typeface="+mn-cs"/>
              </a:defRPr>
            </a:lvl7pPr>
            <a:lvl8pPr marL="3200400" algn="l" defTabSz="914400" rtl="0" eaLnBrk="1" latinLnBrk="0" hangingPunct="1">
              <a:defRPr sz="2000" kern="1200">
                <a:solidFill>
                  <a:schemeClr val="bg1"/>
                </a:solidFill>
                <a:latin typeface="Comic Sans MS" panose="030F0702030302020204" pitchFamily="66" charset="0"/>
                <a:ea typeface="+mn-ea"/>
                <a:cs typeface="+mn-cs"/>
              </a:defRPr>
            </a:lvl8pPr>
            <a:lvl9pPr marL="3657600" algn="l" defTabSz="914400" rtl="0" eaLnBrk="1" latinLnBrk="0" hangingPunct="1">
              <a:defRPr sz="2000" kern="1200">
                <a:solidFill>
                  <a:schemeClr val="bg1"/>
                </a:solidFill>
                <a:latin typeface="Comic Sans MS" panose="030F0702030302020204" pitchFamily="66" charset="0"/>
                <a:ea typeface="+mn-ea"/>
                <a:cs typeface="+mn-cs"/>
              </a:defRPr>
            </a:lvl9pPr>
          </a:lstStyle>
          <a:p>
            <a:r>
              <a:rPr lang="el-GR" altLang="el-GR" dirty="0"/>
              <a:t>Ελευθερία Φανουράκη</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61CDC80-F8D0-7B46-610F-1E5117D79FE8}"/>
              </a:ext>
            </a:extLst>
          </p:cNvPr>
          <p:cNvSpPr>
            <a:spLocks noGrp="1" noChangeArrowheads="1"/>
          </p:cNvSpPr>
          <p:nvPr>
            <p:ph type="title"/>
          </p:nvPr>
        </p:nvSpPr>
        <p:spPr>
          <a:xfrm>
            <a:off x="3348038" y="260350"/>
            <a:ext cx="2601912" cy="633413"/>
          </a:xfrm>
        </p:spPr>
        <p:txBody>
          <a:bodyPr/>
          <a:lstStyle/>
          <a:p>
            <a:r>
              <a:rPr lang="el-GR" altLang="el-GR" sz="2400" b="1">
                <a:latin typeface="Comic Sans MS" panose="030F0702030302020204" pitchFamily="66" charset="0"/>
              </a:rPr>
              <a:t>ΡΙΒΟΣΩΜΑΤΑ</a:t>
            </a:r>
          </a:p>
        </p:txBody>
      </p:sp>
      <p:grpSp>
        <p:nvGrpSpPr>
          <p:cNvPr id="20490" name="Group 10">
            <a:extLst>
              <a:ext uri="{FF2B5EF4-FFF2-40B4-BE49-F238E27FC236}">
                <a16:creationId xmlns:a16="http://schemas.microsoft.com/office/drawing/2014/main" id="{86D3E573-92FF-BF6D-C729-0CC61613810A}"/>
              </a:ext>
            </a:extLst>
          </p:cNvPr>
          <p:cNvGrpSpPr>
            <a:grpSpLocks/>
          </p:cNvGrpSpPr>
          <p:nvPr/>
        </p:nvGrpSpPr>
        <p:grpSpPr bwMode="auto">
          <a:xfrm>
            <a:off x="468313" y="836613"/>
            <a:ext cx="8137525" cy="1992312"/>
            <a:chOff x="295" y="527"/>
            <a:chExt cx="5126" cy="1255"/>
          </a:xfrm>
        </p:grpSpPr>
        <p:pic>
          <p:nvPicPr>
            <p:cNvPr id="20484" name="Picture 4">
              <a:extLst>
                <a:ext uri="{FF2B5EF4-FFF2-40B4-BE49-F238E27FC236}">
                  <a16:creationId xmlns:a16="http://schemas.microsoft.com/office/drawing/2014/main" id="{4DC29838-534C-C291-2E49-97A1DF515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57" t="38504" r="17148" b="45686"/>
            <a:stretch>
              <a:fillRect/>
            </a:stretch>
          </p:blipFill>
          <p:spPr bwMode="auto">
            <a:xfrm>
              <a:off x="295" y="572"/>
              <a:ext cx="5126"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 Box 5">
              <a:extLst>
                <a:ext uri="{FF2B5EF4-FFF2-40B4-BE49-F238E27FC236}">
                  <a16:creationId xmlns:a16="http://schemas.microsoft.com/office/drawing/2014/main" id="{8FFED22A-F64C-42A8-42D5-B69CA7D2DE02}"/>
                </a:ext>
              </a:extLst>
            </p:cNvPr>
            <p:cNvSpPr txBox="1">
              <a:spLocks noChangeArrowheads="1"/>
            </p:cNvSpPr>
            <p:nvPr/>
          </p:nvSpPr>
          <p:spPr bwMode="auto">
            <a:xfrm>
              <a:off x="521" y="1570"/>
              <a:ext cx="12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600" b="1"/>
                <a:t>Δομή ριβοσώματος</a:t>
              </a:r>
            </a:p>
          </p:txBody>
        </p:sp>
        <p:sp>
          <p:nvSpPr>
            <p:cNvPr id="20486" name="Text Box 6">
              <a:extLst>
                <a:ext uri="{FF2B5EF4-FFF2-40B4-BE49-F238E27FC236}">
                  <a16:creationId xmlns:a16="http://schemas.microsoft.com/office/drawing/2014/main" id="{89A17874-4562-734A-2ECA-BB2E8D71A858}"/>
                </a:ext>
              </a:extLst>
            </p:cNvPr>
            <p:cNvSpPr txBox="1">
              <a:spLocks noChangeArrowheads="1"/>
            </p:cNvSpPr>
            <p:nvPr/>
          </p:nvSpPr>
          <p:spPr bwMode="auto">
            <a:xfrm>
              <a:off x="4059" y="1570"/>
              <a:ext cx="12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600" b="1">
                  <a:hlinkClick r:id="rId3"/>
                </a:rPr>
                <a:t>Πρωτεϊνοσύνθεση</a:t>
              </a:r>
              <a:endParaRPr lang="el-GR" altLang="el-GR" sz="1600" b="1"/>
            </a:p>
          </p:txBody>
        </p:sp>
        <p:sp>
          <p:nvSpPr>
            <p:cNvPr id="20487" name="Rectangle 7">
              <a:extLst>
                <a:ext uri="{FF2B5EF4-FFF2-40B4-BE49-F238E27FC236}">
                  <a16:creationId xmlns:a16="http://schemas.microsoft.com/office/drawing/2014/main" id="{59634129-4C69-DDE1-0E72-BDB8B485658B}"/>
                </a:ext>
              </a:extLst>
            </p:cNvPr>
            <p:cNvSpPr>
              <a:spLocks noChangeArrowheads="1"/>
            </p:cNvSpPr>
            <p:nvPr/>
          </p:nvSpPr>
          <p:spPr bwMode="auto">
            <a:xfrm>
              <a:off x="2381" y="527"/>
              <a:ext cx="907" cy="272"/>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0488" name="Text Box 8">
              <a:extLst>
                <a:ext uri="{FF2B5EF4-FFF2-40B4-BE49-F238E27FC236}">
                  <a16:creationId xmlns:a16="http://schemas.microsoft.com/office/drawing/2014/main" id="{DE080160-D61B-51BB-B00E-199B97795E7E}"/>
                </a:ext>
              </a:extLst>
            </p:cNvPr>
            <p:cNvSpPr txBox="1">
              <a:spLocks noChangeArrowheads="1"/>
            </p:cNvSpPr>
            <p:nvPr/>
          </p:nvSpPr>
          <p:spPr bwMode="auto">
            <a:xfrm>
              <a:off x="1474" y="981"/>
              <a:ext cx="1406" cy="21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600" b="1"/>
                <a:t>Μεγάλη υπομονάδα</a:t>
              </a:r>
            </a:p>
          </p:txBody>
        </p:sp>
        <p:sp>
          <p:nvSpPr>
            <p:cNvPr id="20489" name="Text Box 9">
              <a:extLst>
                <a:ext uri="{FF2B5EF4-FFF2-40B4-BE49-F238E27FC236}">
                  <a16:creationId xmlns:a16="http://schemas.microsoft.com/office/drawing/2014/main" id="{CE876836-58A2-F418-B8E3-4B03D4D517B5}"/>
                </a:ext>
              </a:extLst>
            </p:cNvPr>
            <p:cNvSpPr txBox="1">
              <a:spLocks noChangeArrowheads="1"/>
            </p:cNvSpPr>
            <p:nvPr/>
          </p:nvSpPr>
          <p:spPr bwMode="auto">
            <a:xfrm>
              <a:off x="1474" y="1253"/>
              <a:ext cx="1406" cy="21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600" b="1"/>
                <a:t>Μικρή υπομονάδα</a:t>
              </a:r>
            </a:p>
          </p:txBody>
        </p:sp>
      </p:grpSp>
      <p:sp>
        <p:nvSpPr>
          <p:cNvPr id="20491" name="Text Box 11">
            <a:extLst>
              <a:ext uri="{FF2B5EF4-FFF2-40B4-BE49-F238E27FC236}">
                <a16:creationId xmlns:a16="http://schemas.microsoft.com/office/drawing/2014/main" id="{3E00938E-B692-21E2-FB3E-737E4D231234}"/>
              </a:ext>
            </a:extLst>
          </p:cNvPr>
          <p:cNvSpPr txBox="1">
            <a:spLocks noChangeArrowheads="1"/>
          </p:cNvSpPr>
          <p:nvPr/>
        </p:nvSpPr>
        <p:spPr bwMode="auto">
          <a:xfrm>
            <a:off x="755650" y="3213100"/>
            <a:ext cx="7416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a:t>Τα ριβοσώματα είναι πακέτα από </a:t>
            </a:r>
            <a:r>
              <a:rPr lang="en-US" altLang="el-GR"/>
              <a:t>RNA </a:t>
            </a:r>
            <a:r>
              <a:rPr lang="el-GR" altLang="el-GR"/>
              <a:t>και πρωτεΐνη τα οποία παίζουν σημαντικό ρόλο και στα προκαρυωτικά και τα ευκαρυωτικά κύτταρα. Στα ριβοσώματα γίνεται η πρωτεϊνοσύνθεση. Κάθε ριβόσωμα αποτελείται από δύο μέρη, μια μεγάλη και μια μικρή υπομονάδα. Το αγγελιοφόρο </a:t>
            </a:r>
            <a:r>
              <a:rPr lang="en-US" altLang="el-GR"/>
              <a:t>RNA </a:t>
            </a:r>
            <a:r>
              <a:rPr lang="el-GR" altLang="el-GR"/>
              <a:t>(</a:t>
            </a:r>
            <a:r>
              <a:rPr lang="en-US" altLang="el-GR"/>
              <a:t>messenger RNA)</a:t>
            </a:r>
            <a:r>
              <a:rPr lang="el-GR" altLang="el-GR"/>
              <a:t> από τον πυρήνα του κυττάρου μεταφέρεται συστηματικά στα ριβοσώματα όπου το μεταφορικό </a:t>
            </a:r>
            <a:r>
              <a:rPr lang="en-US" altLang="el-GR"/>
              <a:t>RNA </a:t>
            </a:r>
            <a:r>
              <a:rPr lang="el-GR" altLang="el-GR"/>
              <a:t>(</a:t>
            </a:r>
            <a:r>
              <a:rPr lang="en-US" altLang="el-GR"/>
              <a:t>transfer RNA) </a:t>
            </a:r>
            <a:r>
              <a:rPr lang="el-GR" altLang="el-GR"/>
              <a:t>προσθέτει αμινοξέα στην πρωτεϊνική αλυσίδα.</a:t>
            </a:r>
          </a:p>
        </p:txBody>
      </p:sp>
      <p:sp>
        <p:nvSpPr>
          <p:cNvPr id="4" name="Θέση ημερομηνίας 3">
            <a:extLst>
              <a:ext uri="{FF2B5EF4-FFF2-40B4-BE49-F238E27FC236}">
                <a16:creationId xmlns:a16="http://schemas.microsoft.com/office/drawing/2014/main" id="{E266DA0E-AA0D-469D-64FB-E26B8109165B}"/>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5B6438B-6443-F18C-5D0A-25FFA389D779}"/>
              </a:ext>
            </a:extLst>
          </p:cNvPr>
          <p:cNvSpPr>
            <a:spLocks noGrp="1" noChangeArrowheads="1"/>
          </p:cNvSpPr>
          <p:nvPr>
            <p:ph type="title"/>
          </p:nvPr>
        </p:nvSpPr>
        <p:spPr>
          <a:xfrm>
            <a:off x="5435600" y="115888"/>
            <a:ext cx="3467100" cy="777875"/>
          </a:xfrm>
        </p:spPr>
        <p:txBody>
          <a:bodyPr/>
          <a:lstStyle/>
          <a:p>
            <a:r>
              <a:rPr lang="el-GR" altLang="el-GR" sz="2400" b="1">
                <a:latin typeface="Comic Sans MS" panose="030F0702030302020204" pitchFamily="66" charset="0"/>
              </a:rPr>
              <a:t>ΚΥΤΟΣΚΕΛΕΤΟΣ</a:t>
            </a:r>
          </a:p>
        </p:txBody>
      </p:sp>
      <p:pic>
        <p:nvPicPr>
          <p:cNvPr id="21508" name="Picture 4">
            <a:extLst>
              <a:ext uri="{FF2B5EF4-FFF2-40B4-BE49-F238E27FC236}">
                <a16:creationId xmlns:a16="http://schemas.microsoft.com/office/drawing/2014/main" id="{71D50100-427F-515B-2064-E62450EEB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303" t="36583" r="54938" b="45914"/>
          <a:stretch>
            <a:fillRect/>
          </a:stretch>
        </p:blipFill>
        <p:spPr bwMode="auto">
          <a:xfrm>
            <a:off x="2411413" y="115888"/>
            <a:ext cx="183515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 Box 5">
            <a:extLst>
              <a:ext uri="{FF2B5EF4-FFF2-40B4-BE49-F238E27FC236}">
                <a16:creationId xmlns:a16="http://schemas.microsoft.com/office/drawing/2014/main" id="{F5E4486B-02FA-EF20-6D40-FE8F6DBD267E}"/>
              </a:ext>
            </a:extLst>
          </p:cNvPr>
          <p:cNvSpPr txBox="1">
            <a:spLocks noChangeArrowheads="1"/>
          </p:cNvSpPr>
          <p:nvPr/>
        </p:nvSpPr>
        <p:spPr bwMode="auto">
          <a:xfrm>
            <a:off x="395288" y="1412875"/>
            <a:ext cx="8497887"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a:t>Ο κυτοσκελετός, όπως υπονοεί το όνομα του, βοηθάει στη διατήρηση του σχήματος του κυττάρου, αλλά η κύρια σημασία του κυτοσκελετού είναι η κινητικότητα του κυττάρου. Η εσωτερική κίνηση των οργανιδίων του κυττάρου, αλλά και η μετακίνηση του κυττάρου και η συστολή των μυϊκών ινών δε θα ήταν δυνατή χωρίς την ύπαρξη του κυτοσκελετού. </a:t>
            </a:r>
          </a:p>
          <a:p>
            <a:pPr>
              <a:lnSpc>
                <a:spcPct val="100000"/>
              </a:lnSpc>
              <a:spcBef>
                <a:spcPct val="50000"/>
              </a:spcBef>
              <a:buFontTx/>
              <a:buNone/>
            </a:pPr>
            <a:r>
              <a:rPr lang="el-GR" altLang="el-GR"/>
              <a:t>Ο κυτοσκελετός είναι ένα οργανωμένο δίκτυο από τρία κύρια πρωτεϊνικά νημάτια:</a:t>
            </a:r>
          </a:p>
          <a:p>
            <a:pPr>
              <a:lnSpc>
                <a:spcPct val="100000"/>
              </a:lnSpc>
              <a:spcBef>
                <a:spcPct val="50000"/>
              </a:spcBef>
              <a:buFontTx/>
              <a:buChar char="-"/>
            </a:pPr>
            <a:r>
              <a:rPr lang="el-GR" altLang="el-GR"/>
              <a:t>Μικροσωληνίσκοι</a:t>
            </a:r>
          </a:p>
          <a:p>
            <a:pPr>
              <a:lnSpc>
                <a:spcPct val="100000"/>
              </a:lnSpc>
              <a:spcBef>
                <a:spcPct val="50000"/>
              </a:spcBef>
              <a:buFontTx/>
              <a:buChar char="-"/>
            </a:pPr>
            <a:r>
              <a:rPr lang="el-GR" altLang="el-GR"/>
              <a:t>Νημάτια ακτίνης (μικροϊνίδια)</a:t>
            </a:r>
          </a:p>
          <a:p>
            <a:pPr>
              <a:lnSpc>
                <a:spcPct val="100000"/>
              </a:lnSpc>
              <a:spcBef>
                <a:spcPct val="50000"/>
              </a:spcBef>
              <a:buFontTx/>
              <a:buChar char="-"/>
            </a:pPr>
            <a:r>
              <a:rPr lang="el-GR" altLang="el-GR"/>
              <a:t>Ενδιάμεσα ινίδια</a:t>
            </a:r>
          </a:p>
          <a:p>
            <a:pPr>
              <a:lnSpc>
                <a:spcPct val="100000"/>
              </a:lnSpc>
              <a:spcBef>
                <a:spcPct val="50000"/>
              </a:spcBef>
              <a:buFontTx/>
              <a:buNone/>
            </a:pPr>
            <a:endParaRPr lang="el-GR" altLang="el-GR" sz="500"/>
          </a:p>
          <a:p>
            <a:pPr>
              <a:lnSpc>
                <a:spcPct val="100000"/>
              </a:lnSpc>
              <a:spcBef>
                <a:spcPct val="50000"/>
              </a:spcBef>
              <a:buFontTx/>
              <a:buNone/>
            </a:pPr>
            <a:r>
              <a:rPr lang="el-GR" altLang="el-GR"/>
              <a:t>Η πολυπλοκότητα του κυτοσκελετού φαίνεται στα άφθονα νημάτια </a:t>
            </a:r>
            <a:r>
              <a:rPr lang="en-US" altLang="el-GR"/>
              <a:t>F</a:t>
            </a:r>
            <a:r>
              <a:rPr lang="el-GR" altLang="el-GR"/>
              <a:t>-ακτίνης (χρωματισμένα πράσινα) στο ενδοθηλιακό κύτταρο που παρατίθεται παραπάνω.</a:t>
            </a:r>
          </a:p>
        </p:txBody>
      </p:sp>
      <p:sp>
        <p:nvSpPr>
          <p:cNvPr id="4" name="Θέση ημερομηνίας 3">
            <a:extLst>
              <a:ext uri="{FF2B5EF4-FFF2-40B4-BE49-F238E27FC236}">
                <a16:creationId xmlns:a16="http://schemas.microsoft.com/office/drawing/2014/main" id="{6D1D408E-BF4F-2DD4-FBCF-4252FA554E08}"/>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17900BA-9487-B5C2-6920-DD6E940143D9}"/>
              </a:ext>
            </a:extLst>
          </p:cNvPr>
          <p:cNvSpPr>
            <a:spLocks noGrp="1" noChangeArrowheads="1"/>
          </p:cNvSpPr>
          <p:nvPr>
            <p:ph type="title"/>
          </p:nvPr>
        </p:nvSpPr>
        <p:spPr>
          <a:xfrm>
            <a:off x="468313" y="260350"/>
            <a:ext cx="8229600" cy="1143000"/>
          </a:xfrm>
        </p:spPr>
        <p:txBody>
          <a:bodyPr/>
          <a:lstStyle/>
          <a:p>
            <a:r>
              <a:rPr lang="el-GR" altLang="el-GR" sz="2800" b="1">
                <a:solidFill>
                  <a:srgbClr val="FF3300"/>
                </a:solidFill>
                <a:latin typeface="Comic Sans MS" panose="030F0702030302020204" pitchFamily="66" charset="0"/>
              </a:rPr>
              <a:t>ΠΛΗΡΟΦΟΡΙΕΣ</a:t>
            </a:r>
          </a:p>
        </p:txBody>
      </p:sp>
      <p:sp>
        <p:nvSpPr>
          <p:cNvPr id="14340" name="Rectangle 4">
            <a:extLst>
              <a:ext uri="{FF2B5EF4-FFF2-40B4-BE49-F238E27FC236}">
                <a16:creationId xmlns:a16="http://schemas.microsoft.com/office/drawing/2014/main" id="{A8328E74-BCFF-D1A5-DF59-55E794EED798}"/>
              </a:ext>
            </a:extLst>
          </p:cNvPr>
          <p:cNvSpPr>
            <a:spLocks noGrp="1" noChangeArrowheads="1"/>
          </p:cNvSpPr>
          <p:nvPr>
            <p:ph type="body" idx="1"/>
          </p:nvPr>
        </p:nvSpPr>
        <p:spPr>
          <a:noFill/>
          <a:ln/>
        </p:spPr>
        <p:txBody>
          <a:bodyPr/>
          <a:lstStyle/>
          <a:p>
            <a:pPr marL="0" indent="0">
              <a:lnSpc>
                <a:spcPct val="90000"/>
              </a:lnSpc>
              <a:buFontTx/>
              <a:buNone/>
            </a:pPr>
            <a:r>
              <a:rPr lang="el-GR" altLang="el-GR" sz="2400" b="1" dirty="0">
                <a:latin typeface="Comic Sans MS" panose="030F0702030302020204" pitchFamily="66" charset="0"/>
              </a:rPr>
              <a:t>Μεταφράστηκε το αρχείο από την ιστοσελίδα </a:t>
            </a:r>
            <a:r>
              <a:rPr lang="en-US" altLang="el-GR" sz="2400" b="1" dirty="0">
                <a:latin typeface="Comic Sans MS" panose="030F0702030302020204" pitchFamily="66" charset="0"/>
                <a:hlinkClick r:id="rId2"/>
              </a:rPr>
              <a:t>CELLS alive</a:t>
            </a:r>
            <a:r>
              <a:rPr lang="en-US" altLang="el-GR" sz="2400" b="1" dirty="0">
                <a:latin typeface="Comic Sans MS" panose="030F0702030302020204" pitchFamily="66" charset="0"/>
              </a:rPr>
              <a:t> </a:t>
            </a:r>
            <a:r>
              <a:rPr lang="el-GR" altLang="el-GR" sz="2400" b="1" dirty="0">
                <a:latin typeface="Comic Sans MS" panose="030F0702030302020204" pitchFamily="66" charset="0"/>
              </a:rPr>
              <a:t>και εμπλουτίστηκε με υλικό και </a:t>
            </a:r>
            <a:r>
              <a:rPr lang="en-US" altLang="el-GR" sz="2400" b="1" dirty="0">
                <a:latin typeface="Comic Sans MS" panose="030F0702030302020204" pitchFamily="66" charset="0"/>
              </a:rPr>
              <a:t>animations </a:t>
            </a:r>
            <a:r>
              <a:rPr lang="el-GR" altLang="el-GR" sz="2400" b="1" dirty="0">
                <a:latin typeface="Comic Sans MS" panose="030F0702030302020204" pitchFamily="66" charset="0"/>
              </a:rPr>
              <a:t>για την καλύτερη κατανόηση των εννοιών. </a:t>
            </a:r>
          </a:p>
          <a:p>
            <a:pPr marL="0" indent="0">
              <a:lnSpc>
                <a:spcPct val="90000"/>
              </a:lnSpc>
              <a:buFontTx/>
              <a:buNone/>
            </a:pPr>
            <a:endParaRPr lang="el-GR" altLang="el-GR" sz="2400" b="1" dirty="0">
              <a:latin typeface="Comic Sans MS" panose="030F0702030302020204" pitchFamily="66" charset="0"/>
            </a:endParaRPr>
          </a:p>
          <a:p>
            <a:pPr marL="0" indent="0" algn="ctr">
              <a:lnSpc>
                <a:spcPct val="90000"/>
              </a:lnSpc>
              <a:buFontTx/>
              <a:buNone/>
            </a:pPr>
            <a:r>
              <a:rPr lang="el-GR" altLang="el-GR" sz="2400" b="1" dirty="0">
                <a:solidFill>
                  <a:schemeClr val="hlink"/>
                </a:solidFill>
                <a:latin typeface="Comic Sans MS" panose="030F0702030302020204" pitchFamily="66" charset="0"/>
              </a:rPr>
              <a:t>Ελευθερία Φανουράκη </a:t>
            </a:r>
          </a:p>
          <a:p>
            <a:pPr marL="0" indent="0" algn="ctr">
              <a:lnSpc>
                <a:spcPct val="90000"/>
              </a:lnSpc>
              <a:buFontTx/>
              <a:buNone/>
            </a:pPr>
            <a:endParaRPr lang="en-US" altLang="el-GR" sz="2400" b="1" dirty="0">
              <a:latin typeface="Comic Sans MS" panose="030F0702030302020204" pitchFamily="66" charset="0"/>
            </a:endParaRPr>
          </a:p>
          <a:p>
            <a:pPr marL="0" indent="0" algn="ctr">
              <a:lnSpc>
                <a:spcPct val="90000"/>
              </a:lnSpc>
              <a:buFontTx/>
              <a:buNone/>
            </a:pPr>
            <a:r>
              <a:rPr lang="en-US" altLang="el-GR" sz="2400" b="1" dirty="0">
                <a:latin typeface="Comic Sans MS" panose="030F0702030302020204" pitchFamily="66" charset="0"/>
                <a:hlinkClick r:id="rId3"/>
              </a:rPr>
              <a:t>http://elefanouraki.weebly.com/</a:t>
            </a:r>
            <a:r>
              <a:rPr lang="en-US" altLang="el-GR" sz="2400" b="1" dirty="0">
                <a:latin typeface="Comic Sans MS" panose="030F0702030302020204" pitchFamily="66" charset="0"/>
              </a:rPr>
              <a:t> </a:t>
            </a:r>
            <a:br>
              <a:rPr lang="el-GR" altLang="el-GR" sz="2400" b="1" dirty="0">
                <a:latin typeface="Comic Sans MS" panose="030F0702030302020204" pitchFamily="66" charset="0"/>
              </a:rPr>
            </a:br>
            <a:br>
              <a:rPr lang="el-GR" altLang="el-GR" sz="2400" b="1" dirty="0"/>
            </a:br>
            <a:endParaRPr lang="el-GR" altLang="el-GR" sz="2400" b="1" dirty="0"/>
          </a:p>
        </p:txBody>
      </p:sp>
      <p:sp>
        <p:nvSpPr>
          <p:cNvPr id="4" name="Θέση ημερομηνίας 3">
            <a:extLst>
              <a:ext uri="{FF2B5EF4-FFF2-40B4-BE49-F238E27FC236}">
                <a16:creationId xmlns:a16="http://schemas.microsoft.com/office/drawing/2014/main" id="{B0713BD0-E8DA-6E52-5C4E-64D5248FE698}"/>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D228828-14AC-669E-3F8F-CC358D7AF975}"/>
              </a:ext>
            </a:extLst>
          </p:cNvPr>
          <p:cNvSpPr>
            <a:spLocks noGrp="1" noChangeArrowheads="1"/>
          </p:cNvSpPr>
          <p:nvPr>
            <p:ph type="title"/>
          </p:nvPr>
        </p:nvSpPr>
        <p:spPr>
          <a:xfrm>
            <a:off x="4787900" y="404813"/>
            <a:ext cx="3178175" cy="561975"/>
          </a:xfrm>
        </p:spPr>
        <p:txBody>
          <a:bodyPr/>
          <a:lstStyle/>
          <a:p>
            <a:r>
              <a:rPr lang="el-GR" altLang="el-GR" sz="2400" b="1">
                <a:latin typeface="Comic Sans MS" panose="030F0702030302020204" pitchFamily="66" charset="0"/>
              </a:rPr>
              <a:t>ΜΙΤΟΧΟΝΔΡΙΟ</a:t>
            </a:r>
          </a:p>
        </p:txBody>
      </p:sp>
      <p:sp>
        <p:nvSpPr>
          <p:cNvPr id="27651" name="Rectangle 3">
            <a:extLst>
              <a:ext uri="{FF2B5EF4-FFF2-40B4-BE49-F238E27FC236}">
                <a16:creationId xmlns:a16="http://schemas.microsoft.com/office/drawing/2014/main" id="{2859F440-36E4-5557-81C8-5715BD657605}"/>
              </a:ext>
            </a:extLst>
          </p:cNvPr>
          <p:cNvSpPr>
            <a:spLocks noGrp="1" noChangeArrowheads="1"/>
          </p:cNvSpPr>
          <p:nvPr>
            <p:ph type="body" idx="1"/>
          </p:nvPr>
        </p:nvSpPr>
        <p:spPr>
          <a:xfrm>
            <a:off x="468313" y="1484313"/>
            <a:ext cx="8229600" cy="4752975"/>
          </a:xfrm>
        </p:spPr>
        <p:txBody>
          <a:bodyPr/>
          <a:lstStyle/>
          <a:p>
            <a:r>
              <a:rPr lang="el-GR" altLang="el-GR" sz="1800" dirty="0">
                <a:latin typeface="Comic Sans MS" panose="030F0702030302020204" pitchFamily="66" charset="0"/>
              </a:rPr>
              <a:t>Τα μιτοχόνδρια προσφέρουν την ενέργεια που χρειάζεται ένα κύτταρο να κινηθεί, να διαιρεθεί, να παράγει εκκριτικά παράγωγα – εν συντομία, είναι τα κέντρα παραγωγής ενέργειας.</a:t>
            </a:r>
          </a:p>
          <a:p>
            <a:endParaRPr lang="el-GR" altLang="el-GR" sz="1800" dirty="0">
              <a:latin typeface="Comic Sans MS" panose="030F0702030302020204" pitchFamily="66" charset="0"/>
            </a:endParaRPr>
          </a:p>
          <a:p>
            <a:r>
              <a:rPr lang="el-GR" altLang="el-GR" sz="1800" dirty="0">
                <a:latin typeface="Comic Sans MS" panose="030F0702030302020204" pitchFamily="66" charset="0"/>
              </a:rPr>
              <a:t>Τα μιτοχόνδρια αποτελούνται, όπως και ο πυρήνας, από διπλή μεμβράνη. Η εξωτερική μεμβράνη είναι λεία, ενώ η εσωτερική είναι σημαντικά αναδιπλωμένη, δημιουργώντας πτυχές όπως φαίνονται στην κάθετη τομή παραπάνω. Οι πτυχώσεις αυξάνουν σημαντικά την επιφάνεια της εσωτερικής μεμβράνης. Σε αυτές τις πτυχώσεις, η γλυκόζη (τροφή) συνδυάζεται με το οξυγόνο και παράγεται ΑΤΡ – το ενεργειακό νόμισμα του κυττάρου.</a:t>
            </a:r>
            <a:endParaRPr lang="en-US" altLang="el-GR" sz="1800" dirty="0">
              <a:latin typeface="Comic Sans MS" panose="030F0702030302020204" pitchFamily="66" charset="0"/>
            </a:endParaRPr>
          </a:p>
          <a:p>
            <a:endParaRPr lang="en-US" altLang="el-GR" sz="1800" dirty="0">
              <a:latin typeface="Comic Sans MS" panose="030F0702030302020204" pitchFamily="66" charset="0"/>
            </a:endParaRPr>
          </a:p>
          <a:p>
            <a:r>
              <a:rPr lang="el-GR" altLang="el-GR" sz="1800" dirty="0">
                <a:latin typeface="Comic Sans MS" panose="030F0702030302020204" pitchFamily="66" charset="0"/>
              </a:rPr>
              <a:t>Τα μιτοχόνδρια περιέχουν </a:t>
            </a:r>
            <a:r>
              <a:rPr lang="en-US" altLang="el-GR" sz="1800" dirty="0">
                <a:latin typeface="Comic Sans MS" panose="030F0702030302020204" pitchFamily="66" charset="0"/>
              </a:rPr>
              <a:t>DNA</a:t>
            </a:r>
            <a:r>
              <a:rPr lang="el-GR" altLang="el-GR" sz="1800" dirty="0">
                <a:latin typeface="Comic Sans MS" panose="030F0702030302020204" pitchFamily="66" charset="0"/>
              </a:rPr>
              <a:t> (</a:t>
            </a:r>
            <a:r>
              <a:rPr lang="el-GR" altLang="el-GR" sz="1800" dirty="0" err="1">
                <a:latin typeface="Comic Sans MS" panose="030F0702030302020204" pitchFamily="66" charset="0"/>
              </a:rPr>
              <a:t>Μιτοχονδριακό</a:t>
            </a:r>
            <a:r>
              <a:rPr lang="el-GR" altLang="el-GR" sz="1800" dirty="0">
                <a:latin typeface="Comic Sans MS" panose="030F0702030302020204" pitchFamily="66" charset="0"/>
              </a:rPr>
              <a:t> </a:t>
            </a:r>
            <a:r>
              <a:rPr lang="en-US" altLang="el-GR" sz="1800" dirty="0">
                <a:latin typeface="Comic Sans MS" panose="030F0702030302020204" pitchFamily="66" charset="0"/>
              </a:rPr>
              <a:t>DNA</a:t>
            </a:r>
            <a:r>
              <a:rPr lang="el-GR" altLang="el-GR" sz="1800" dirty="0">
                <a:latin typeface="Comic Sans MS" panose="030F0702030302020204" pitchFamily="66" charset="0"/>
              </a:rPr>
              <a:t>) και κληρονομούνται από τη μητέρα. Υπάρχει η λεγόμενη ενδοσυμβιωτική υπόθεση κατά την οποία τα μιτοχόνδρια και οι χλωροπλάστες προέρχονται από </a:t>
            </a:r>
            <a:r>
              <a:rPr lang="el-GR" altLang="el-GR" sz="1800" dirty="0" err="1">
                <a:latin typeface="Comic Sans MS" panose="030F0702030302020204" pitchFamily="66" charset="0"/>
              </a:rPr>
              <a:t>προκαρυωτικούς</a:t>
            </a:r>
            <a:r>
              <a:rPr lang="el-GR" altLang="el-GR" sz="1800" dirty="0">
                <a:latin typeface="Comic Sans MS" panose="030F0702030302020204" pitchFamily="66" charset="0"/>
              </a:rPr>
              <a:t> οργανισμούς που συμβίωναν μέσα στους </a:t>
            </a:r>
            <a:r>
              <a:rPr lang="el-GR" altLang="el-GR" sz="1800" dirty="0" err="1">
                <a:latin typeface="Comic Sans MS" panose="030F0702030302020204" pitchFamily="66" charset="0"/>
              </a:rPr>
              <a:t>ευκαρυωτικούς</a:t>
            </a:r>
            <a:r>
              <a:rPr lang="el-GR" altLang="el-GR" sz="1800" dirty="0">
                <a:latin typeface="Comic Sans MS" panose="030F0702030302020204" pitchFamily="66" charset="0"/>
              </a:rPr>
              <a:t>. </a:t>
            </a:r>
          </a:p>
        </p:txBody>
      </p:sp>
      <p:pic>
        <p:nvPicPr>
          <p:cNvPr id="27652" name="Picture 4">
            <a:extLst>
              <a:ext uri="{FF2B5EF4-FFF2-40B4-BE49-F238E27FC236}">
                <a16:creationId xmlns:a16="http://schemas.microsoft.com/office/drawing/2014/main" id="{FDD1A02F-366A-5EE9-0A2E-9093A87BE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907" t="37485" r="59053" b="51469"/>
          <a:stretch>
            <a:fillRect/>
          </a:stretch>
        </p:blipFill>
        <p:spPr bwMode="auto">
          <a:xfrm>
            <a:off x="1042988" y="476250"/>
            <a:ext cx="1728787"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ημερομηνίας 3">
            <a:extLst>
              <a:ext uri="{FF2B5EF4-FFF2-40B4-BE49-F238E27FC236}">
                <a16:creationId xmlns:a16="http://schemas.microsoft.com/office/drawing/2014/main" id="{1E00F815-3989-EEB1-EEA6-088539EE2969}"/>
              </a:ext>
            </a:extLst>
          </p:cNvPr>
          <p:cNvSpPr>
            <a:spLocks noGrp="1"/>
          </p:cNvSpPr>
          <p:nvPr>
            <p:ph type="dt" sz="half" idx="10"/>
          </p:nvPr>
        </p:nvSpPr>
        <p:spPr>
          <a:xfrm>
            <a:off x="457200" y="6381328"/>
            <a:ext cx="2133600" cy="339725"/>
          </a:xfrm>
        </p:spPr>
        <p:txBody>
          <a:bodyPr/>
          <a:lstStyle/>
          <a:p>
            <a:r>
              <a:rPr lang="el-GR" altLang="el-GR" dirty="0"/>
              <a:t>Ελευθερία Φανουράκη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31F48CF-385F-A1FA-C499-F9D949FA0FAA}"/>
              </a:ext>
            </a:extLst>
          </p:cNvPr>
          <p:cNvSpPr>
            <a:spLocks noGrp="1" noChangeArrowheads="1"/>
          </p:cNvSpPr>
          <p:nvPr>
            <p:ph type="title"/>
          </p:nvPr>
        </p:nvSpPr>
        <p:spPr>
          <a:xfrm>
            <a:off x="4643438" y="274638"/>
            <a:ext cx="4043362" cy="777875"/>
          </a:xfrm>
        </p:spPr>
        <p:txBody>
          <a:bodyPr/>
          <a:lstStyle/>
          <a:p>
            <a:r>
              <a:rPr lang="el-GR" altLang="el-GR" sz="2400" b="1">
                <a:latin typeface="Comic Sans MS" panose="030F0702030302020204" pitchFamily="66" charset="0"/>
              </a:rPr>
              <a:t>ΛΥΣΟΣΩΜΑΤΑ</a:t>
            </a:r>
          </a:p>
        </p:txBody>
      </p:sp>
      <p:sp>
        <p:nvSpPr>
          <p:cNvPr id="28675" name="Rectangle 3">
            <a:extLst>
              <a:ext uri="{FF2B5EF4-FFF2-40B4-BE49-F238E27FC236}">
                <a16:creationId xmlns:a16="http://schemas.microsoft.com/office/drawing/2014/main" id="{2BD6ABA7-963F-C5F0-BD58-5A12787C22C6}"/>
              </a:ext>
            </a:extLst>
          </p:cNvPr>
          <p:cNvSpPr>
            <a:spLocks noGrp="1" noChangeArrowheads="1"/>
          </p:cNvSpPr>
          <p:nvPr>
            <p:ph type="body" idx="1"/>
          </p:nvPr>
        </p:nvSpPr>
        <p:spPr>
          <a:xfrm>
            <a:off x="539750" y="2420938"/>
            <a:ext cx="8229600" cy="2808287"/>
          </a:xfrm>
        </p:spPr>
        <p:txBody>
          <a:bodyPr/>
          <a:lstStyle/>
          <a:p>
            <a:r>
              <a:rPr lang="el-GR" altLang="el-GR" sz="2000" dirty="0">
                <a:latin typeface="Comic Sans MS" panose="030F0702030302020204" pitchFamily="66" charset="0"/>
              </a:rPr>
              <a:t>Τα </a:t>
            </a:r>
            <a:r>
              <a:rPr lang="el-GR" altLang="el-GR" sz="2000" dirty="0" err="1">
                <a:latin typeface="Comic Sans MS" panose="030F0702030302020204" pitchFamily="66" charset="0"/>
              </a:rPr>
              <a:t>λυσοσώματα</a:t>
            </a:r>
            <a:r>
              <a:rPr lang="el-GR" altLang="el-GR" sz="2000" dirty="0">
                <a:latin typeface="Comic Sans MS" panose="030F0702030302020204" pitchFamily="66" charset="0"/>
              </a:rPr>
              <a:t> είναι κοινά στα ζωικά κύτταρα. Περιέχουν </a:t>
            </a:r>
            <a:r>
              <a:rPr lang="el-GR" altLang="el-GR" sz="2000" dirty="0" err="1">
                <a:latin typeface="Comic Sans MS" panose="030F0702030302020204" pitchFamily="66" charset="0"/>
              </a:rPr>
              <a:t>υδρολυτικά</a:t>
            </a:r>
            <a:r>
              <a:rPr lang="el-GR" altLang="el-GR" sz="2000" dirty="0">
                <a:latin typeface="Comic Sans MS" panose="030F0702030302020204" pitchFamily="66" charset="0"/>
              </a:rPr>
              <a:t> ένζυμα απαραίτητα για την ενδοκυτταρική πέψη. Στα λευκά αιμοσφαίρια τα οποία τρώνε βακτήρια, το περιεχόμενο των </a:t>
            </a:r>
            <a:r>
              <a:rPr lang="el-GR" altLang="el-GR" sz="2000" dirty="0" err="1">
                <a:latin typeface="Comic Sans MS" panose="030F0702030302020204" pitchFamily="66" charset="0"/>
              </a:rPr>
              <a:t>λυσοσωμάτων</a:t>
            </a:r>
            <a:r>
              <a:rPr lang="el-GR" altLang="el-GR" sz="2000" dirty="0">
                <a:latin typeface="Comic Sans MS" panose="030F0702030302020204" pitchFamily="66" charset="0"/>
              </a:rPr>
              <a:t>, απελευθερώνεται προσεκτικά στο </a:t>
            </a:r>
            <a:r>
              <a:rPr lang="el-GR" altLang="el-GR" sz="2000" dirty="0" err="1">
                <a:latin typeface="Comic Sans MS" panose="030F0702030302020204" pitchFamily="66" charset="0"/>
              </a:rPr>
              <a:t>κενοτόπιο</a:t>
            </a:r>
            <a:r>
              <a:rPr lang="el-GR" altLang="el-GR" sz="2000" dirty="0">
                <a:latin typeface="Comic Sans MS" panose="030F0702030302020204" pitchFamily="66" charset="0"/>
              </a:rPr>
              <a:t> γύρω από τα βακτήρια και χρησιμοποιείται για να σκοτώσει και να </a:t>
            </a:r>
            <a:r>
              <a:rPr lang="el-GR" altLang="el-GR" sz="2000" dirty="0" err="1">
                <a:latin typeface="Comic Sans MS" panose="030F0702030302020204" pitchFamily="66" charset="0"/>
              </a:rPr>
              <a:t>πέψει</a:t>
            </a:r>
            <a:r>
              <a:rPr lang="el-GR" altLang="el-GR" sz="2000" dirty="0">
                <a:latin typeface="Comic Sans MS" panose="030F0702030302020204" pitchFamily="66" charset="0"/>
              </a:rPr>
              <a:t> αυτά τα βακτήρια. Ανεξέλεγκτη απελευθέρωση του περιεχομένου των </a:t>
            </a:r>
            <a:r>
              <a:rPr lang="el-GR" altLang="el-GR" sz="2000" dirty="0" err="1">
                <a:latin typeface="Comic Sans MS" panose="030F0702030302020204" pitchFamily="66" charset="0"/>
              </a:rPr>
              <a:t>λυσοσωμάτων</a:t>
            </a:r>
            <a:r>
              <a:rPr lang="el-GR" altLang="el-GR" sz="2000" dirty="0">
                <a:latin typeface="Comic Sans MS" panose="030F0702030302020204" pitchFamily="66" charset="0"/>
              </a:rPr>
              <a:t> στο κυτταρόπλασμα μπορεί να προκαλέσει κυτταρικό θάνατο (νέκρωση). </a:t>
            </a:r>
          </a:p>
        </p:txBody>
      </p:sp>
      <p:pic>
        <p:nvPicPr>
          <p:cNvPr id="28676" name="Picture 4">
            <a:extLst>
              <a:ext uri="{FF2B5EF4-FFF2-40B4-BE49-F238E27FC236}">
                <a16:creationId xmlns:a16="http://schemas.microsoft.com/office/drawing/2014/main" id="{F4F957AD-109F-A305-407C-C66597687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029" t="39619" r="54247" b="49803"/>
          <a:stretch>
            <a:fillRect/>
          </a:stretch>
        </p:blipFill>
        <p:spPr bwMode="auto">
          <a:xfrm>
            <a:off x="684213" y="692150"/>
            <a:ext cx="2447925"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ημερομηνίας 3">
            <a:extLst>
              <a:ext uri="{FF2B5EF4-FFF2-40B4-BE49-F238E27FC236}">
                <a16:creationId xmlns:a16="http://schemas.microsoft.com/office/drawing/2014/main" id="{315B2D85-B09A-D35A-E24B-E8BF96CF6D81}"/>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B65D1F3-9C0F-5EE9-94A9-65A814DD96BF}"/>
              </a:ext>
            </a:extLst>
          </p:cNvPr>
          <p:cNvSpPr>
            <a:spLocks noGrp="1" noChangeArrowheads="1"/>
          </p:cNvSpPr>
          <p:nvPr>
            <p:ph type="title"/>
          </p:nvPr>
        </p:nvSpPr>
        <p:spPr>
          <a:xfrm>
            <a:off x="5435600" y="333375"/>
            <a:ext cx="3024188" cy="633413"/>
          </a:xfrm>
        </p:spPr>
        <p:txBody>
          <a:bodyPr/>
          <a:lstStyle/>
          <a:p>
            <a:r>
              <a:rPr lang="el-GR" altLang="el-GR" sz="2400" b="1">
                <a:latin typeface="Comic Sans MS" panose="030F0702030302020204" pitchFamily="66" charset="0"/>
              </a:rPr>
              <a:t>ΠΥΡΗΝΑΣ</a:t>
            </a:r>
          </a:p>
        </p:txBody>
      </p:sp>
      <p:pic>
        <p:nvPicPr>
          <p:cNvPr id="23555" name="Picture 3">
            <a:extLst>
              <a:ext uri="{FF2B5EF4-FFF2-40B4-BE49-F238E27FC236}">
                <a16:creationId xmlns:a16="http://schemas.microsoft.com/office/drawing/2014/main" id="{982590E4-F68D-C820-1D07-80CC0026DE4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31645" t="69391" r="61186" b="22672"/>
          <a:stretch>
            <a:fillRect/>
          </a:stretch>
        </p:blipFill>
        <p:spPr>
          <a:xfrm>
            <a:off x="179388" y="5373688"/>
            <a:ext cx="936625" cy="792162"/>
          </a:xfrm>
        </p:spPr>
      </p:pic>
      <p:sp>
        <p:nvSpPr>
          <p:cNvPr id="23556" name="Text Box 4">
            <a:extLst>
              <a:ext uri="{FF2B5EF4-FFF2-40B4-BE49-F238E27FC236}">
                <a16:creationId xmlns:a16="http://schemas.microsoft.com/office/drawing/2014/main" id="{AA08AAA1-AF34-5AAD-02A7-58E868A5DE3A}"/>
              </a:ext>
            </a:extLst>
          </p:cNvPr>
          <p:cNvSpPr txBox="1">
            <a:spLocks noChangeArrowheads="1"/>
          </p:cNvSpPr>
          <p:nvPr/>
        </p:nvSpPr>
        <p:spPr bwMode="auto">
          <a:xfrm>
            <a:off x="1331913" y="1412875"/>
            <a:ext cx="7488237"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el-GR" altLang="el-GR" dirty="0"/>
              <a:t>Ο πυρήνας είναι το πιο εμφανές οργανίδιο σε κάθε ευκαρυωτικό κύτταρο. Περιβάλλεται από μια διπλή μεμβράνη (πυρηνικός φάκελος) και επικοινωνεί με το περιβάλλον κυτταρόπλασμα μέσω πολλών πυρηνικών πόρων. </a:t>
            </a:r>
            <a:endParaRPr lang="en-US" altLang="el-GR" dirty="0"/>
          </a:p>
          <a:p>
            <a:pPr>
              <a:lnSpc>
                <a:spcPct val="100000"/>
              </a:lnSpc>
            </a:pPr>
            <a:endParaRPr lang="el-GR" altLang="el-GR" dirty="0"/>
          </a:p>
          <a:p>
            <a:pPr>
              <a:lnSpc>
                <a:spcPct val="100000"/>
              </a:lnSpc>
            </a:pPr>
            <a:r>
              <a:rPr lang="el-GR" altLang="el-GR" dirty="0"/>
              <a:t>Μέσα στον πυρήνα υπάρχει το </a:t>
            </a:r>
            <a:r>
              <a:rPr lang="en-US" altLang="el-GR" dirty="0"/>
              <a:t>DNA</a:t>
            </a:r>
            <a:r>
              <a:rPr lang="el-GR" altLang="el-GR" dirty="0"/>
              <a:t> το οποίο προσδίδει στο κύτταρο τα μοναδικά χαρακτηριστικά του. Το </a:t>
            </a:r>
            <a:r>
              <a:rPr lang="en-US" altLang="el-GR" dirty="0"/>
              <a:t>DNA</a:t>
            </a:r>
            <a:r>
              <a:rPr lang="el-GR" altLang="el-GR" dirty="0"/>
              <a:t> είναι ίδιο σε όλα τα κύτταρα του σώματος, αλλά ανάλογα με τον τύπο του κυττάρου, κάποια γονίδια μπορεί να είναι «αναμμένα» ή «σβηστά» και </a:t>
            </a:r>
            <a:r>
              <a:rPr lang="el-GR" altLang="el-GR" dirty="0" err="1"/>
              <a:t>γι΄αυτό</a:t>
            </a:r>
            <a:r>
              <a:rPr lang="el-GR" altLang="el-GR" dirty="0"/>
              <a:t> το λόγο διαφέρει ένα ηπατικό κύτταρο από ένα μυϊκό κύτταρο και το μυϊκό από ένα </a:t>
            </a:r>
            <a:r>
              <a:rPr lang="el-GR" altLang="el-GR" dirty="0" err="1"/>
              <a:t>λιποκύτταρο</a:t>
            </a:r>
            <a:r>
              <a:rPr lang="el-GR" altLang="el-GR" dirty="0"/>
              <a:t>. </a:t>
            </a:r>
            <a:endParaRPr lang="en-US" altLang="el-GR" dirty="0"/>
          </a:p>
          <a:p>
            <a:pPr>
              <a:lnSpc>
                <a:spcPct val="100000"/>
              </a:lnSpc>
            </a:pPr>
            <a:endParaRPr lang="el-GR" altLang="el-GR" dirty="0"/>
          </a:p>
          <a:p>
            <a:pPr>
              <a:lnSpc>
                <a:spcPct val="100000"/>
              </a:lnSpc>
            </a:pPr>
            <a:r>
              <a:rPr lang="el-GR" altLang="el-GR" dirty="0"/>
              <a:t>Όταν το κύτταρο διαιρείται (αριστερά), η πυρηνική χρωματίνη (</a:t>
            </a:r>
            <a:r>
              <a:rPr lang="en-US" altLang="el-GR" dirty="0"/>
              <a:t>DNA</a:t>
            </a:r>
            <a:r>
              <a:rPr lang="el-GR" altLang="el-GR" dirty="0"/>
              <a:t> και </a:t>
            </a:r>
            <a:r>
              <a:rPr lang="el-GR" altLang="el-GR" dirty="0" err="1"/>
              <a:t>περιβάλλουσες</a:t>
            </a:r>
            <a:r>
              <a:rPr lang="el-GR" altLang="el-GR" dirty="0"/>
              <a:t> πρωτεΐνες) </a:t>
            </a:r>
            <a:r>
              <a:rPr lang="el-GR" altLang="el-GR" dirty="0">
                <a:hlinkClick r:id="rId3"/>
              </a:rPr>
              <a:t>συμπυκνώνονται </a:t>
            </a:r>
            <a:r>
              <a:rPr lang="el-GR" altLang="el-GR" dirty="0"/>
              <a:t>σε χρωμοσώματα τα οποία είναι ορατά στο μικροσκόπιο.</a:t>
            </a:r>
          </a:p>
        </p:txBody>
      </p:sp>
      <p:pic>
        <p:nvPicPr>
          <p:cNvPr id="23557" name="Picture 5">
            <a:extLst>
              <a:ext uri="{FF2B5EF4-FFF2-40B4-BE49-F238E27FC236}">
                <a16:creationId xmlns:a16="http://schemas.microsoft.com/office/drawing/2014/main" id="{300DF9A6-E1AD-8C8B-7109-A367B5AFD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090" t="41986" r="23436" b="45035"/>
          <a:stretch>
            <a:fillRect/>
          </a:stretch>
        </p:blipFill>
        <p:spPr bwMode="auto">
          <a:xfrm>
            <a:off x="0" y="1125538"/>
            <a:ext cx="13684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Text Box 6">
            <a:extLst>
              <a:ext uri="{FF2B5EF4-FFF2-40B4-BE49-F238E27FC236}">
                <a16:creationId xmlns:a16="http://schemas.microsoft.com/office/drawing/2014/main" id="{5B101B3A-1268-C23A-256C-F24847DAB3CD}"/>
              </a:ext>
            </a:extLst>
          </p:cNvPr>
          <p:cNvSpPr txBox="1">
            <a:spLocks noChangeArrowheads="1"/>
          </p:cNvSpPr>
          <p:nvPr/>
        </p:nvSpPr>
        <p:spPr bwMode="auto">
          <a:xfrm>
            <a:off x="900113" y="765175"/>
            <a:ext cx="107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400">
                <a:latin typeface="Arial" panose="020B0604020202020204" pitchFamily="34" charset="0"/>
              </a:rPr>
              <a:t>Χρωματίνη</a:t>
            </a:r>
          </a:p>
        </p:txBody>
      </p:sp>
      <p:sp>
        <p:nvSpPr>
          <p:cNvPr id="4" name="Θέση ημερομηνίας 3">
            <a:extLst>
              <a:ext uri="{FF2B5EF4-FFF2-40B4-BE49-F238E27FC236}">
                <a16:creationId xmlns:a16="http://schemas.microsoft.com/office/drawing/2014/main" id="{F8A2A840-8A6B-08DD-72A8-3B214E09D1F3}"/>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8B56D4B-7C80-4406-6435-1079DF14E153}"/>
              </a:ext>
            </a:extLst>
          </p:cNvPr>
          <p:cNvSpPr>
            <a:spLocks noGrp="1" noChangeArrowheads="1"/>
          </p:cNvSpPr>
          <p:nvPr>
            <p:ph type="title"/>
          </p:nvPr>
        </p:nvSpPr>
        <p:spPr>
          <a:xfrm>
            <a:off x="4716463" y="620713"/>
            <a:ext cx="3898900" cy="647700"/>
          </a:xfrm>
        </p:spPr>
        <p:txBody>
          <a:bodyPr/>
          <a:lstStyle/>
          <a:p>
            <a:r>
              <a:rPr lang="el-GR" altLang="el-GR" sz="2400" b="1">
                <a:latin typeface="Comic Sans MS" panose="030F0702030302020204" pitchFamily="66" charset="0"/>
              </a:rPr>
              <a:t>ΠΥΡΗΝΙΣΚΟΣ</a:t>
            </a:r>
          </a:p>
        </p:txBody>
      </p:sp>
      <p:pic>
        <p:nvPicPr>
          <p:cNvPr id="8195" name="Picture 3">
            <a:extLst>
              <a:ext uri="{FF2B5EF4-FFF2-40B4-BE49-F238E27FC236}">
                <a16:creationId xmlns:a16="http://schemas.microsoft.com/office/drawing/2014/main" id="{6F63373F-C14C-15BA-B0D4-4565A12D7AB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69513" t="37344" r="18108" b="46988"/>
          <a:stretch>
            <a:fillRect/>
          </a:stretch>
        </p:blipFill>
        <p:spPr>
          <a:xfrm>
            <a:off x="468313" y="908050"/>
            <a:ext cx="1511300" cy="1512888"/>
          </a:xfrm>
        </p:spPr>
      </p:pic>
      <p:sp>
        <p:nvSpPr>
          <p:cNvPr id="8197" name="Text Box 5">
            <a:extLst>
              <a:ext uri="{FF2B5EF4-FFF2-40B4-BE49-F238E27FC236}">
                <a16:creationId xmlns:a16="http://schemas.microsoft.com/office/drawing/2014/main" id="{F7FBA65C-2DEA-719C-33CA-19462EA45788}"/>
              </a:ext>
            </a:extLst>
          </p:cNvPr>
          <p:cNvSpPr txBox="1">
            <a:spLocks noChangeArrowheads="1"/>
          </p:cNvSpPr>
          <p:nvPr/>
        </p:nvSpPr>
        <p:spPr bwMode="auto">
          <a:xfrm>
            <a:off x="539750" y="2708275"/>
            <a:ext cx="82089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a:t>Η πιο σημαντική δομή στον πυρήνα είναι ο πυρηνίσκος. Ο πυρηνίσκος παράγει ριβοσώματα, τα οποία βγαίνουν από τον πυρήνα και</a:t>
            </a:r>
            <a:r>
              <a:rPr lang="en-US" altLang="el-GR"/>
              <a:t> </a:t>
            </a:r>
            <a:r>
              <a:rPr lang="el-GR" altLang="el-GR"/>
              <a:t>είτε προσδένονται στο αδρό ενδοπλασματικό δίκτυο, είτε παραμένουν ελεύθερα στο κυτταρόπλασμα, όπου λαμβάνει χώρα η πρωτεϊνοσύνθεση.</a:t>
            </a:r>
          </a:p>
        </p:txBody>
      </p:sp>
      <p:sp>
        <p:nvSpPr>
          <p:cNvPr id="4" name="Θέση ημερομηνίας 3">
            <a:extLst>
              <a:ext uri="{FF2B5EF4-FFF2-40B4-BE49-F238E27FC236}">
                <a16:creationId xmlns:a16="http://schemas.microsoft.com/office/drawing/2014/main" id="{659B9E3E-9AE6-7D6C-E6C4-D7B996159B86}"/>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0689D04-FA4C-4ADE-F9E7-85393D91DF84}"/>
              </a:ext>
            </a:extLst>
          </p:cNvPr>
          <p:cNvSpPr>
            <a:spLocks noGrp="1" noChangeArrowheads="1"/>
          </p:cNvSpPr>
          <p:nvPr>
            <p:ph type="title"/>
          </p:nvPr>
        </p:nvSpPr>
        <p:spPr>
          <a:xfrm>
            <a:off x="5219700" y="333375"/>
            <a:ext cx="3168650" cy="777875"/>
          </a:xfrm>
        </p:spPr>
        <p:txBody>
          <a:bodyPr/>
          <a:lstStyle/>
          <a:p>
            <a:r>
              <a:rPr lang="el-GR" altLang="el-GR" sz="2400" b="1">
                <a:latin typeface="Comic Sans MS" panose="030F0702030302020204" pitchFamily="66" charset="0"/>
              </a:rPr>
              <a:t>ΚΥΤΤΑΡΟΠΛΑΣΜΑ</a:t>
            </a:r>
          </a:p>
        </p:txBody>
      </p:sp>
      <p:sp>
        <p:nvSpPr>
          <p:cNvPr id="24580" name="Text Box 4">
            <a:extLst>
              <a:ext uri="{FF2B5EF4-FFF2-40B4-BE49-F238E27FC236}">
                <a16:creationId xmlns:a16="http://schemas.microsoft.com/office/drawing/2014/main" id="{6765DDF0-4185-0CD3-9601-E747A82839D4}"/>
              </a:ext>
            </a:extLst>
          </p:cNvPr>
          <p:cNvSpPr txBox="1">
            <a:spLocks noChangeArrowheads="1"/>
          </p:cNvSpPr>
          <p:nvPr/>
        </p:nvSpPr>
        <p:spPr bwMode="auto">
          <a:xfrm>
            <a:off x="611188" y="1700213"/>
            <a:ext cx="792162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0000"/>
              </a:lnSpc>
              <a:spcBef>
                <a:spcPct val="50000"/>
              </a:spcBef>
              <a:buFontTx/>
              <a:buNone/>
            </a:pPr>
            <a:r>
              <a:rPr lang="el-GR" altLang="el-GR" u="sng"/>
              <a:t>ΚΥΤΤΑΡΟΠΛΑΣΜΑ</a:t>
            </a:r>
          </a:p>
          <a:p>
            <a:pPr>
              <a:lnSpc>
                <a:spcPct val="100000"/>
              </a:lnSpc>
              <a:spcBef>
                <a:spcPct val="50000"/>
              </a:spcBef>
              <a:buFontTx/>
              <a:buNone/>
            </a:pPr>
            <a:r>
              <a:rPr lang="el-GR" altLang="el-GR"/>
              <a:t>Το κυτταρόπλασμα είναι μια «σούπα» μέσα στην οποία υπάρχουν όλα τα οργανίδια και λαμβάνει χώρα μεγάλο μέρος του κυτταρικού μεταβολισμού. Αν και αποτελείται κυρίως από νερό, είναι γεμάτο με πρωτεΐνες που ελέγχουν τον κυτταρικό μεταβολισμό συμπεριλαμβανομένου μεταγωγικών μονοπατιών, γλυκόλυση, ενδοκυτταρικούς υποδοχείς και μεταγραφικούς παράγοντες.</a:t>
            </a:r>
          </a:p>
          <a:p>
            <a:pPr>
              <a:lnSpc>
                <a:spcPct val="100000"/>
              </a:lnSpc>
              <a:spcBef>
                <a:spcPct val="50000"/>
              </a:spcBef>
              <a:buFontTx/>
              <a:buNone/>
            </a:pPr>
            <a:endParaRPr lang="el-GR" altLang="el-GR"/>
          </a:p>
          <a:p>
            <a:pPr algn="ctr">
              <a:lnSpc>
                <a:spcPct val="100000"/>
              </a:lnSpc>
              <a:spcBef>
                <a:spcPct val="50000"/>
              </a:spcBef>
              <a:buFontTx/>
              <a:buNone/>
            </a:pPr>
            <a:r>
              <a:rPr lang="el-GR" altLang="el-GR" u="sng"/>
              <a:t>ΚΥΤΤΟΠΛΑΣΜΑ</a:t>
            </a:r>
          </a:p>
          <a:p>
            <a:pPr>
              <a:lnSpc>
                <a:spcPct val="100000"/>
              </a:lnSpc>
              <a:spcBef>
                <a:spcPct val="50000"/>
              </a:spcBef>
              <a:buFontTx/>
              <a:buNone/>
            </a:pPr>
            <a:r>
              <a:rPr lang="el-GR" altLang="el-GR"/>
              <a:t>Το κυττόπλασμα είναι ένας όρος που χρησιμοποιείται για το κυτταρόπλασμα και τα οργανίδια που υπάρχουν μέσα σε αυτό.</a:t>
            </a:r>
          </a:p>
        </p:txBody>
      </p:sp>
      <p:sp>
        <p:nvSpPr>
          <p:cNvPr id="4" name="Θέση ημερομηνίας 3">
            <a:extLst>
              <a:ext uri="{FF2B5EF4-FFF2-40B4-BE49-F238E27FC236}">
                <a16:creationId xmlns:a16="http://schemas.microsoft.com/office/drawing/2014/main" id="{9237D31D-8BC2-D0F3-1549-8D0920A24A6A}"/>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BE796E5-D33B-2903-0947-EB1AD2AA6F6E}"/>
              </a:ext>
            </a:extLst>
          </p:cNvPr>
          <p:cNvSpPr>
            <a:spLocks noGrp="1" noChangeArrowheads="1"/>
          </p:cNvSpPr>
          <p:nvPr>
            <p:ph type="title"/>
          </p:nvPr>
        </p:nvSpPr>
        <p:spPr>
          <a:xfrm>
            <a:off x="5651500" y="188913"/>
            <a:ext cx="2601913" cy="633412"/>
          </a:xfrm>
        </p:spPr>
        <p:txBody>
          <a:bodyPr/>
          <a:lstStyle/>
          <a:p>
            <a:r>
              <a:rPr lang="el-GR" altLang="el-GR" sz="2400" b="1">
                <a:latin typeface="Comic Sans MS" panose="030F0702030302020204" pitchFamily="66" charset="0"/>
              </a:rPr>
              <a:t>ΚΕΝΤΡΟΣΩΜΑ</a:t>
            </a:r>
          </a:p>
        </p:txBody>
      </p:sp>
      <p:pic>
        <p:nvPicPr>
          <p:cNvPr id="10244" name="Picture 4">
            <a:extLst>
              <a:ext uri="{FF2B5EF4-FFF2-40B4-BE49-F238E27FC236}">
                <a16:creationId xmlns:a16="http://schemas.microsoft.com/office/drawing/2014/main" id="{CD98C187-43C9-C788-CC47-C78F999A09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335" t="58191" r="17378" b="23309"/>
          <a:stretch>
            <a:fillRect/>
          </a:stretch>
        </p:blipFill>
        <p:spPr bwMode="auto">
          <a:xfrm>
            <a:off x="0" y="4941888"/>
            <a:ext cx="2268538"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ext Box 6">
            <a:extLst>
              <a:ext uri="{FF2B5EF4-FFF2-40B4-BE49-F238E27FC236}">
                <a16:creationId xmlns:a16="http://schemas.microsoft.com/office/drawing/2014/main" id="{C34B3CC9-D474-E789-E4A0-286664C70DF4}"/>
              </a:ext>
            </a:extLst>
          </p:cNvPr>
          <p:cNvSpPr txBox="1">
            <a:spLocks noChangeArrowheads="1"/>
          </p:cNvSpPr>
          <p:nvPr/>
        </p:nvSpPr>
        <p:spPr bwMode="auto">
          <a:xfrm>
            <a:off x="2268538" y="908050"/>
            <a:ext cx="6624637"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a:t>Το κεντρόσωμα ή Κέντρο οργάνωσης μικροσωληνίσκων (</a:t>
            </a:r>
            <a:r>
              <a:rPr lang="en-US" altLang="el-GR"/>
              <a:t>Microtubule Organizing Center, MTOC)</a:t>
            </a:r>
            <a:r>
              <a:rPr lang="el-GR" altLang="el-GR"/>
              <a:t> είναι μια περιοχή του κυττάρου που παράγονται μικροσωληνίσκοι. Το κενρόσωμα του ζωικού κυττάρου είναι ουσιαστικά ένα ζευγάρι μικρών οργανιδίων που ονομάζονται </a:t>
            </a:r>
            <a:r>
              <a:rPr lang="el-GR" altLang="el-GR">
                <a:hlinkClick r:id="rId3" action="ppaction://hlinksldjump"/>
              </a:rPr>
              <a:t>κεντριόλια</a:t>
            </a:r>
            <a:r>
              <a:rPr lang="el-GR" altLang="el-GR"/>
              <a:t>.</a:t>
            </a:r>
          </a:p>
          <a:p>
            <a:pPr>
              <a:lnSpc>
                <a:spcPct val="100000"/>
              </a:lnSpc>
              <a:spcBef>
                <a:spcPct val="50000"/>
              </a:spcBef>
              <a:buFontTx/>
              <a:buNone/>
            </a:pPr>
            <a:endParaRPr lang="el-GR" altLang="el-GR"/>
          </a:p>
          <a:p>
            <a:pPr>
              <a:lnSpc>
                <a:spcPct val="100000"/>
              </a:lnSpc>
              <a:spcBef>
                <a:spcPct val="50000"/>
              </a:spcBef>
              <a:buFontTx/>
              <a:buNone/>
            </a:pPr>
            <a:r>
              <a:rPr lang="el-GR" altLang="el-GR"/>
              <a:t>Κατά την </a:t>
            </a:r>
            <a:r>
              <a:rPr lang="el-GR" altLang="el-GR">
                <a:hlinkClick r:id="rId4"/>
              </a:rPr>
              <a:t>κυτταρική διαίρεση </a:t>
            </a:r>
            <a:r>
              <a:rPr lang="el-GR" altLang="el-GR"/>
              <a:t>του ζωικού κυττάρου, τα κεντριόλια διπλασιάζονται (φτιάχνουν νέα αντίγραφα) και το κεντρόσωμα διαιρείται. Το αποτέλεσμα είναι η ύπαρξη δύο κεντροσωμάτων καθένα από τα οποία έχει από ένα ζευγάρι κεντριόλια. Τα δύο κεντροσώματα μετακινούνται στους αντίθετους πόλους του πυρήνα και από κάθε κεντρόσωμα οι μικροσωληνίσκοι αναπτύσονται δημιουργώντας μία άτρακτο (δίκτυο) η οποία είναι υπεύθυνη για τον διαχωρισμό των διπλασμένων χρωμοσωμάτων στα δύο θυγατρικά κύτταρα.</a:t>
            </a:r>
          </a:p>
        </p:txBody>
      </p:sp>
      <p:grpSp>
        <p:nvGrpSpPr>
          <p:cNvPr id="10248" name="Group 8">
            <a:extLst>
              <a:ext uri="{FF2B5EF4-FFF2-40B4-BE49-F238E27FC236}">
                <a16:creationId xmlns:a16="http://schemas.microsoft.com/office/drawing/2014/main" id="{D46DAFE2-9887-D0FC-CEE2-7480E498FE36}"/>
              </a:ext>
            </a:extLst>
          </p:cNvPr>
          <p:cNvGrpSpPr>
            <a:grpSpLocks/>
          </p:cNvGrpSpPr>
          <p:nvPr/>
        </p:nvGrpSpPr>
        <p:grpSpPr bwMode="auto">
          <a:xfrm>
            <a:off x="179388" y="908050"/>
            <a:ext cx="2016125" cy="1366838"/>
            <a:chOff x="3334" y="845"/>
            <a:chExt cx="1270" cy="861"/>
          </a:xfrm>
        </p:grpSpPr>
        <p:pic>
          <p:nvPicPr>
            <p:cNvPr id="10249" name="Picture 9">
              <a:extLst>
                <a:ext uri="{FF2B5EF4-FFF2-40B4-BE49-F238E27FC236}">
                  <a16:creationId xmlns:a16="http://schemas.microsoft.com/office/drawing/2014/main" id="{633A279C-66F2-D0B7-13F3-24994BCF1E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6406" t="37057" r="19893" b="48338"/>
            <a:stretch>
              <a:fillRect/>
            </a:stretch>
          </p:blipFill>
          <p:spPr bwMode="auto">
            <a:xfrm>
              <a:off x="3334" y="845"/>
              <a:ext cx="1270"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0" name="Text Box 10">
              <a:extLst>
                <a:ext uri="{FF2B5EF4-FFF2-40B4-BE49-F238E27FC236}">
                  <a16:creationId xmlns:a16="http://schemas.microsoft.com/office/drawing/2014/main" id="{FCB0DDC4-9688-4FB7-C178-B6CACD28A4AD}"/>
                </a:ext>
              </a:extLst>
            </p:cNvPr>
            <p:cNvSpPr txBox="1">
              <a:spLocks noChangeArrowheads="1"/>
            </p:cNvSpPr>
            <p:nvPr/>
          </p:nvSpPr>
          <p:spPr bwMode="auto">
            <a:xfrm>
              <a:off x="3515" y="1480"/>
              <a:ext cx="953" cy="2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600"/>
                <a:t>Κεντρόσωμα</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C052B65-D44B-410B-B47B-B14136D5A42A}"/>
              </a:ext>
            </a:extLst>
          </p:cNvPr>
          <p:cNvSpPr>
            <a:spLocks noGrp="1" noChangeArrowheads="1"/>
          </p:cNvSpPr>
          <p:nvPr>
            <p:ph type="title"/>
          </p:nvPr>
        </p:nvSpPr>
        <p:spPr>
          <a:xfrm>
            <a:off x="5076825" y="274638"/>
            <a:ext cx="3609975" cy="850900"/>
          </a:xfrm>
        </p:spPr>
        <p:txBody>
          <a:bodyPr/>
          <a:lstStyle/>
          <a:p>
            <a:r>
              <a:rPr lang="el-GR" altLang="el-GR" sz="2400" b="1">
                <a:latin typeface="Comic Sans MS" panose="030F0702030302020204" pitchFamily="66" charset="0"/>
              </a:rPr>
              <a:t>ΚΕΝΤΡΙΟΛΙΟ</a:t>
            </a:r>
          </a:p>
        </p:txBody>
      </p:sp>
      <p:grpSp>
        <p:nvGrpSpPr>
          <p:cNvPr id="11271" name="Group 7">
            <a:extLst>
              <a:ext uri="{FF2B5EF4-FFF2-40B4-BE49-F238E27FC236}">
                <a16:creationId xmlns:a16="http://schemas.microsoft.com/office/drawing/2014/main" id="{3DA1F90C-6982-C73E-8F05-90DAF5369391}"/>
              </a:ext>
            </a:extLst>
          </p:cNvPr>
          <p:cNvGrpSpPr>
            <a:grpSpLocks/>
          </p:cNvGrpSpPr>
          <p:nvPr/>
        </p:nvGrpSpPr>
        <p:grpSpPr bwMode="auto">
          <a:xfrm>
            <a:off x="1692275" y="1412875"/>
            <a:ext cx="2089150" cy="1439863"/>
            <a:chOff x="521" y="845"/>
            <a:chExt cx="1316" cy="907"/>
          </a:xfrm>
        </p:grpSpPr>
        <p:pic>
          <p:nvPicPr>
            <p:cNvPr id="11267" name="Picture 3">
              <a:extLst>
                <a:ext uri="{FF2B5EF4-FFF2-40B4-BE49-F238E27FC236}">
                  <a16:creationId xmlns:a16="http://schemas.microsoft.com/office/drawing/2014/main" id="{911EFB2A-63B1-3CD8-F1EC-F3B6C5180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191" t="37057" r="55612" b="47559"/>
            <a:stretch>
              <a:fillRect/>
            </a:stretch>
          </p:blipFill>
          <p:spPr bwMode="auto">
            <a:xfrm>
              <a:off x="521" y="845"/>
              <a:ext cx="1316" cy="907"/>
            </a:xfrm>
            <a:prstGeom prst="rect">
              <a:avLst/>
            </a:prstGeom>
          </p:spPr>
        </p:pic>
        <p:sp>
          <p:nvSpPr>
            <p:cNvPr id="11270" name="Text Box 6">
              <a:extLst>
                <a:ext uri="{FF2B5EF4-FFF2-40B4-BE49-F238E27FC236}">
                  <a16:creationId xmlns:a16="http://schemas.microsoft.com/office/drawing/2014/main" id="{40E826D6-8D81-0F10-1C61-1F9DB179593C}"/>
                </a:ext>
              </a:extLst>
            </p:cNvPr>
            <p:cNvSpPr txBox="1">
              <a:spLocks noChangeArrowheads="1"/>
            </p:cNvSpPr>
            <p:nvPr/>
          </p:nvSpPr>
          <p:spPr bwMode="auto">
            <a:xfrm>
              <a:off x="793" y="1434"/>
              <a:ext cx="772" cy="2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600"/>
                <a:t>Κεντριόλιο </a:t>
              </a:r>
              <a:r>
                <a:rPr lang="el-GR" altLang="el-GR" sz="1600">
                  <a:solidFill>
                    <a:schemeClr val="tx1"/>
                  </a:solidFill>
                </a:rPr>
                <a:t>  </a:t>
              </a:r>
            </a:p>
          </p:txBody>
        </p:sp>
      </p:grpSp>
      <p:grpSp>
        <p:nvGrpSpPr>
          <p:cNvPr id="11273" name="Group 9">
            <a:extLst>
              <a:ext uri="{FF2B5EF4-FFF2-40B4-BE49-F238E27FC236}">
                <a16:creationId xmlns:a16="http://schemas.microsoft.com/office/drawing/2014/main" id="{B37BDB29-7B77-3886-F8CD-C68D2D31BA16}"/>
              </a:ext>
            </a:extLst>
          </p:cNvPr>
          <p:cNvGrpSpPr>
            <a:grpSpLocks/>
          </p:cNvGrpSpPr>
          <p:nvPr/>
        </p:nvGrpSpPr>
        <p:grpSpPr bwMode="auto">
          <a:xfrm>
            <a:off x="5292725" y="1412875"/>
            <a:ext cx="2016125" cy="1366838"/>
            <a:chOff x="3334" y="845"/>
            <a:chExt cx="1270" cy="861"/>
          </a:xfrm>
        </p:grpSpPr>
        <p:pic>
          <p:nvPicPr>
            <p:cNvPr id="11269" name="Picture 5">
              <a:extLst>
                <a:ext uri="{FF2B5EF4-FFF2-40B4-BE49-F238E27FC236}">
                  <a16:creationId xmlns:a16="http://schemas.microsoft.com/office/drawing/2014/main" id="{76BEDEDF-E5A4-7B7B-3188-7BF685B96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406" t="37057" r="19893" b="48338"/>
            <a:stretch>
              <a:fillRect/>
            </a:stretch>
          </p:blipFill>
          <p:spPr bwMode="auto">
            <a:xfrm>
              <a:off x="3334" y="845"/>
              <a:ext cx="1270" cy="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2" name="Text Box 8">
              <a:extLst>
                <a:ext uri="{FF2B5EF4-FFF2-40B4-BE49-F238E27FC236}">
                  <a16:creationId xmlns:a16="http://schemas.microsoft.com/office/drawing/2014/main" id="{47E8B0C0-DD60-091F-D04B-DA6B04530D74}"/>
                </a:ext>
              </a:extLst>
            </p:cNvPr>
            <p:cNvSpPr txBox="1">
              <a:spLocks noChangeArrowheads="1"/>
            </p:cNvSpPr>
            <p:nvPr/>
          </p:nvSpPr>
          <p:spPr bwMode="auto">
            <a:xfrm>
              <a:off x="3515" y="1480"/>
              <a:ext cx="953" cy="2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sz="1600"/>
                <a:t>Κεντρόσωμα</a:t>
              </a:r>
            </a:p>
          </p:txBody>
        </p:sp>
      </p:grpSp>
      <p:sp>
        <p:nvSpPr>
          <p:cNvPr id="11274" name="Text Box 10">
            <a:extLst>
              <a:ext uri="{FF2B5EF4-FFF2-40B4-BE49-F238E27FC236}">
                <a16:creationId xmlns:a16="http://schemas.microsoft.com/office/drawing/2014/main" id="{968A05C6-AFCC-F307-36E7-17E90CDA95C6}"/>
              </a:ext>
            </a:extLst>
          </p:cNvPr>
          <p:cNvSpPr txBox="1">
            <a:spLocks noChangeArrowheads="1"/>
          </p:cNvSpPr>
          <p:nvPr/>
        </p:nvSpPr>
        <p:spPr bwMode="auto">
          <a:xfrm>
            <a:off x="611188" y="3429000"/>
            <a:ext cx="813593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a:t>Κάθε κεντριόλιο είναι ένα δαχτυλίδι από εννέα ομάδες συμπτυγμένων μικροσωληνίσκων. Υπάρχουν τρείς μικροσωληνίσκοι σε κάθε ομάδα. Οι μικροσωληνίσκοι (και τα κεντριόλια) είναι μέρος του κυτοσκελετού. Στο ολοκληρωμένο κεντρόσωμα του ζωικού κυττάρου, τα δύο κεντριόλια διατάσσονται έτσι ώστε το ένα να είναι κάθετα με το άλλο.</a:t>
            </a:r>
          </a:p>
        </p:txBody>
      </p:sp>
      <p:sp>
        <p:nvSpPr>
          <p:cNvPr id="4" name="Θέση ημερομηνίας 3">
            <a:extLst>
              <a:ext uri="{FF2B5EF4-FFF2-40B4-BE49-F238E27FC236}">
                <a16:creationId xmlns:a16="http://schemas.microsoft.com/office/drawing/2014/main" id="{6D365D16-94B1-42A1-C2E4-2CFF15942198}"/>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DBD0D42-D2A1-1CEE-6F7A-47C5A3538795}"/>
              </a:ext>
            </a:extLst>
          </p:cNvPr>
          <p:cNvSpPr>
            <a:spLocks noGrp="1" noChangeArrowheads="1"/>
          </p:cNvSpPr>
          <p:nvPr>
            <p:ph type="title"/>
          </p:nvPr>
        </p:nvSpPr>
        <p:spPr>
          <a:xfrm>
            <a:off x="4716463" y="333375"/>
            <a:ext cx="3898900" cy="777875"/>
          </a:xfrm>
        </p:spPr>
        <p:txBody>
          <a:bodyPr/>
          <a:lstStyle/>
          <a:p>
            <a:r>
              <a:rPr lang="el-GR" altLang="el-GR" sz="2400" b="1">
                <a:latin typeface="Comic Sans MS" panose="030F0702030302020204" pitchFamily="66" charset="0"/>
              </a:rPr>
              <a:t>ΣΥΜΠΛΕΓΜΑ </a:t>
            </a:r>
            <a:r>
              <a:rPr lang="en-US" altLang="el-GR" sz="2400" b="1">
                <a:latin typeface="Comic Sans MS" panose="030F0702030302020204" pitchFamily="66" charset="0"/>
              </a:rPr>
              <a:t>Golgi</a:t>
            </a:r>
            <a:endParaRPr lang="el-GR" altLang="el-GR" sz="2400" b="1">
              <a:latin typeface="Comic Sans MS" panose="030F0702030302020204" pitchFamily="66" charset="0"/>
            </a:endParaRPr>
          </a:p>
        </p:txBody>
      </p:sp>
      <p:pic>
        <p:nvPicPr>
          <p:cNvPr id="12292" name="Picture 4">
            <a:extLst>
              <a:ext uri="{FF2B5EF4-FFF2-40B4-BE49-F238E27FC236}">
                <a16:creationId xmlns:a16="http://schemas.microsoft.com/office/drawing/2014/main" id="{004D5BB6-D007-E8D4-B7DF-519C0365C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803" t="44569" r="57124" b="44467"/>
          <a:stretch>
            <a:fillRect/>
          </a:stretch>
        </p:blipFill>
        <p:spPr bwMode="auto">
          <a:xfrm>
            <a:off x="900113" y="620713"/>
            <a:ext cx="216058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 Box 5">
            <a:extLst>
              <a:ext uri="{FF2B5EF4-FFF2-40B4-BE49-F238E27FC236}">
                <a16:creationId xmlns:a16="http://schemas.microsoft.com/office/drawing/2014/main" id="{4D2E9697-B667-5795-6520-FA97817EFC3E}"/>
              </a:ext>
            </a:extLst>
          </p:cNvPr>
          <p:cNvSpPr txBox="1">
            <a:spLocks noChangeArrowheads="1"/>
          </p:cNvSpPr>
          <p:nvPr/>
        </p:nvSpPr>
        <p:spPr bwMode="auto">
          <a:xfrm>
            <a:off x="539750" y="2060575"/>
            <a:ext cx="8135938"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buFontTx/>
              <a:buNone/>
            </a:pPr>
            <a:r>
              <a:rPr lang="el-GR" altLang="el-GR"/>
              <a:t>Η </a:t>
            </a:r>
            <a:r>
              <a:rPr lang="el-GR" altLang="el-GR">
                <a:hlinkClick r:id="rId3"/>
              </a:rPr>
              <a:t>συσκευή ή σύμπλεγμα </a:t>
            </a:r>
            <a:r>
              <a:rPr lang="en-US" altLang="el-GR">
                <a:hlinkClick r:id="rId3"/>
              </a:rPr>
              <a:t>Golgi </a:t>
            </a:r>
            <a:r>
              <a:rPr lang="el-GR" altLang="el-GR"/>
              <a:t>είναι μια μεμβρανική κατασκευή από απλές κυτταρικές μεμβράνες. Ουσιαστικά είναι μια συστάδα από μεμβρανικά πεπλατυσμένα κυστίδια, τα οποία είναι σημαντικά στο πακετάρισμα μακρομορίων για τη μεταφορά τους σε άλλα μέρη του κυττάρου. Στο σύμπλεγμα </a:t>
            </a:r>
            <a:r>
              <a:rPr lang="en-US" altLang="el-GR"/>
              <a:t>Golgi </a:t>
            </a:r>
            <a:r>
              <a:rPr lang="el-GR" altLang="el-GR"/>
              <a:t>πραγματοποιείται και η τροποποίηση των πρωτεϊνών (π.χ. </a:t>
            </a:r>
            <a:r>
              <a:rPr lang="el-GR" altLang="el-GR">
                <a:hlinkClick r:id="rId4"/>
              </a:rPr>
              <a:t>γλυκοζυλίωση</a:t>
            </a:r>
            <a:r>
              <a:rPr lang="el-GR" altLang="el-GR"/>
              <a:t>). </a:t>
            </a:r>
          </a:p>
          <a:p>
            <a:pPr>
              <a:lnSpc>
                <a:spcPct val="100000"/>
              </a:lnSpc>
              <a:spcBef>
                <a:spcPct val="50000"/>
              </a:spcBef>
              <a:buFontTx/>
              <a:buNone/>
            </a:pPr>
            <a:endParaRPr lang="el-GR" altLang="el-GR"/>
          </a:p>
          <a:p>
            <a:pPr>
              <a:lnSpc>
                <a:spcPct val="100000"/>
              </a:lnSpc>
              <a:spcBef>
                <a:spcPct val="50000"/>
              </a:spcBef>
              <a:buFontTx/>
              <a:buNone/>
            </a:pPr>
            <a:r>
              <a:rPr lang="el-GR" altLang="el-GR"/>
              <a:t>Η συστάδα των μεγαλύτερων κυστιδίων περιβάλλεται από πολλά μικρότερα κυστίδια στα οποία είναι πακεταρισμένα τα μακρομόρια. Το ενζυματικό ή ορμονικό περιεχόμενο των λυσοσωμάτων, υπεροξειδιοσωμάτων και εκκριτικών κυστιδίων πακετάρεται σε μεμβρανικά κυστίδια στην περιφέρεια της συσκευής </a:t>
            </a:r>
            <a:r>
              <a:rPr lang="en-US" altLang="el-GR"/>
              <a:t>Golgi</a:t>
            </a:r>
            <a:r>
              <a:rPr lang="el-GR" altLang="el-GR"/>
              <a:t>.</a:t>
            </a:r>
          </a:p>
        </p:txBody>
      </p:sp>
      <p:sp>
        <p:nvSpPr>
          <p:cNvPr id="4" name="Θέση ημερομηνίας 3">
            <a:extLst>
              <a:ext uri="{FF2B5EF4-FFF2-40B4-BE49-F238E27FC236}">
                <a16:creationId xmlns:a16="http://schemas.microsoft.com/office/drawing/2014/main" id="{B9D17D97-C2E7-8692-CD43-3FB47C1666B9}"/>
              </a:ext>
            </a:extLst>
          </p:cNvPr>
          <p:cNvSpPr>
            <a:spLocks noGrp="1"/>
          </p:cNvSpPr>
          <p:nvPr>
            <p:ph type="dt" sz="half" idx="10"/>
          </p:nvPr>
        </p:nvSpPr>
        <p:spPr>
          <a:xfrm>
            <a:off x="457200" y="6381749"/>
            <a:ext cx="2133600" cy="339725"/>
          </a:xfrm>
        </p:spPr>
        <p:txBody>
          <a:bodyPr/>
          <a:lstStyle/>
          <a:p>
            <a:r>
              <a:rPr lang="el-GR" altLang="el-GR" dirty="0"/>
              <a:t>Ελευθερία Φανουράκη</a:t>
            </a:r>
          </a:p>
        </p:txBody>
      </p:sp>
    </p:spTree>
  </p:cSld>
  <p:clrMapOvr>
    <a:masterClrMapping/>
  </p:clrMapOvr>
</p:sld>
</file>

<file path=ppt/theme/theme1.xml><?xml version="1.0" encoding="utf-8"?>
<a:theme xmlns:a="http://schemas.openxmlformats.org/drawingml/2006/main" name="Παρουσίαση1">
  <a:themeElements>
    <a:clrScheme name="Παρουσίαση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αρουσίαση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defRPr kumimoji="0" lang="el-GR" altLang="el-GR" sz="2000" b="0" i="0" u="none" strike="noStrike" cap="none" normalizeH="0" baseline="0" smtClean="0">
            <a:ln>
              <a:noFill/>
            </a:ln>
            <a:solidFill>
              <a:schemeClr val="bg1"/>
            </a:solidFill>
            <a:effectLst/>
            <a:latin typeface="Comic Sans MS" panose="030F0702030302020204"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defRPr kumimoji="0" lang="el-GR" altLang="el-GR" sz="2000" b="0" i="0" u="none" strike="noStrike" cap="none" normalizeH="0" baseline="0" smtClean="0">
            <a:ln>
              <a:noFill/>
            </a:ln>
            <a:solidFill>
              <a:schemeClr val="bg1"/>
            </a:solidFill>
            <a:effectLst/>
            <a:latin typeface="Comic Sans MS" panose="030F0702030302020204" pitchFamily="66" charset="0"/>
          </a:defRPr>
        </a:defPPr>
      </a:lstStyle>
    </a:lnDef>
  </a:objectDefaults>
  <a:extraClrSchemeLst>
    <a:extraClrScheme>
      <a:clrScheme name="Παρουσίαση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αρουσίαση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αρουσίαση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αρουσίαση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αρουσίαση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αρουσίαση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αρουσίαση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αρουσίαση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αρουσίαση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αρουσίαση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αρουσίαση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αρουσίαση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_zwiko_kyttaro</Template>
  <TotalTime>28</TotalTime>
  <Words>1571</Words>
  <Application>Microsoft Office PowerPoint</Application>
  <PresentationFormat>Προβολή στην οθόνη (4:3)</PresentationFormat>
  <Paragraphs>129</Paragraphs>
  <Slides>18</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18</vt:i4>
      </vt:variant>
    </vt:vector>
  </HeadingPairs>
  <TitlesOfParts>
    <vt:vector size="21" baseType="lpstr">
      <vt:lpstr>Arial</vt:lpstr>
      <vt:lpstr>Comic Sans MS</vt:lpstr>
      <vt:lpstr>Παρουσίαση1</vt:lpstr>
      <vt:lpstr>Ζωικό κύτταρο</vt:lpstr>
      <vt:lpstr>ΜΙΤΟΧΟΝΔΡΙΟ</vt:lpstr>
      <vt:lpstr>ΛΥΣΟΣΩΜΑΤΑ</vt:lpstr>
      <vt:lpstr>ΠΥΡΗΝΑΣ</vt:lpstr>
      <vt:lpstr>ΠΥΡΗΝΙΣΚΟΣ</vt:lpstr>
      <vt:lpstr>ΚΥΤΤΑΡΟΠΛΑΣΜΑ</vt:lpstr>
      <vt:lpstr>ΚΕΝΤΡΟΣΩΜΑ</vt:lpstr>
      <vt:lpstr>ΚΕΝΤΡΙΟΛΙΟ</vt:lpstr>
      <vt:lpstr>ΣΥΜΠΛΕΓΜΑ Golgi</vt:lpstr>
      <vt:lpstr>ΥΠΕΡΟΞΕΙΔΙΟΣΩΜΑΤΑ</vt:lpstr>
      <vt:lpstr>ΕΚΚΡΙΤΙΚΑ ΚΥΣΤΙΔΙΑ</vt:lpstr>
      <vt:lpstr>ΚΥΤΤΑΡΙΚΗ ΜΕΜΒΡΑΝΗ</vt:lpstr>
      <vt:lpstr>ΚΕΝΟΤΟΠΙΟ</vt:lpstr>
      <vt:lpstr>ΛΕΙΟ ΕΝΔΟΠΛΑΣΜΑΤΙΚΟ ΔΙΚΤΥΟ</vt:lpstr>
      <vt:lpstr>ΑΔΡΟ ΕΝΔΟΠΛΑΣΜΑΤΙΚΟ ΔΙΚΤΥΟ</vt:lpstr>
      <vt:lpstr>ΡΙΒΟΣΩΜΑΤΑ</vt:lpstr>
      <vt:lpstr>ΚΥΤΟΣΚΕΛΕΤΟΣ</vt:lpstr>
      <vt:lpstr>ΠΛΗΡΟΦΟΡΙΕΣ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Ζωικό κύτταρο</dc:title>
  <dc:creator>Eleftheria Fanouraki</dc:creator>
  <cp:lastModifiedBy>Eleftheria Fanouraki</cp:lastModifiedBy>
  <cp:revision>3</cp:revision>
  <cp:lastPrinted>1601-01-01T00:00:00Z</cp:lastPrinted>
  <dcterms:created xsi:type="dcterms:W3CDTF">2022-09-29T12:47:47Z</dcterms:created>
  <dcterms:modified xsi:type="dcterms:W3CDTF">2022-09-29T13:17:34Z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