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390" r:id="rId2"/>
    <p:sldId id="391" r:id="rId3"/>
    <p:sldId id="392" r:id="rId4"/>
    <p:sldId id="393" r:id="rId5"/>
    <p:sldId id="394" r:id="rId6"/>
    <p:sldId id="395" r:id="rId7"/>
    <p:sldId id="396" r:id="rId8"/>
    <p:sldId id="397" r:id="rId9"/>
    <p:sldId id="398" r:id="rId10"/>
    <p:sldId id="399" r:id="rId11"/>
    <p:sldId id="400"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533" autoAdjust="0"/>
  </p:normalViewPr>
  <p:slideViewPr>
    <p:cSldViewPr>
      <p:cViewPr varScale="1">
        <p:scale>
          <a:sx n="72" d="100"/>
          <a:sy n="72" d="100"/>
        </p:scale>
        <p:origin x="13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l-GR"/>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4B60C6E-1084-4D27-8FF8-28E73F3B8BF0}" type="datetimeFigureOut">
              <a:rPr lang="el-GR" altLang="el-GR"/>
              <a:pPr>
                <a:defRPr/>
              </a:pPr>
              <a:t>18/3/2020</a:t>
            </a:fld>
            <a:endParaRPr lang="el-GR" altLang="el-G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l-G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4A4BE4-051B-4130-A20D-4568E046F6E6}" type="slidenum">
              <a:rPr lang="el-GR" altLang="el-GR"/>
              <a:pPr>
                <a:defRPr/>
              </a:pPr>
              <a:t>‹#›</a:t>
            </a:fld>
            <a:endParaRPr lang="el-GR" altLang="el-GR"/>
          </a:p>
        </p:txBody>
      </p:sp>
    </p:spTree>
    <p:extLst>
      <p:ext uri="{BB962C8B-B14F-4D97-AF65-F5344CB8AC3E}">
        <p14:creationId xmlns:p14="http://schemas.microsoft.com/office/powerpoint/2010/main" val="4266652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l-GR" altLang="el-GR">
                <a:latin typeface="Arial" panose="020B0604020202020204" pitchFamily="34" charset="0"/>
              </a:rPr>
              <a:t>Ώριμα ερυθρά αιμοσφαίρια</a:t>
            </a:r>
          </a:p>
        </p:txBody>
      </p:sp>
    </p:spTree>
    <p:extLst>
      <p:ext uri="{BB962C8B-B14F-4D97-AF65-F5344CB8AC3E}">
        <p14:creationId xmlns:p14="http://schemas.microsoft.com/office/powerpoint/2010/main" val="23544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l-GR" altLang="el-GR" sz="1400">
                <a:solidFill>
                  <a:srgbClr val="FF0000"/>
                </a:solidFill>
                <a:cs typeface="Arial" panose="020B0604020202020204" pitchFamily="34" charset="0"/>
              </a:rPr>
              <a:t>ένθετο βιβλίου έχει φωτογραφία χρωμοσωμάτων</a:t>
            </a:r>
          </a:p>
          <a:p>
            <a:r>
              <a:rPr lang="el-GR" altLang="el-GR" sz="1400">
                <a:solidFill>
                  <a:srgbClr val="FF0000"/>
                </a:solidFill>
                <a:cs typeface="Arial" panose="020B0604020202020204" pitchFamily="34" charset="0"/>
              </a:rPr>
              <a:t>Σήριαλ και συνάδελφοι</a:t>
            </a:r>
            <a:endParaRPr lang="el-GR" altLang="el-GR" sz="1400"/>
          </a:p>
        </p:txBody>
      </p:sp>
    </p:spTree>
    <p:extLst>
      <p:ext uri="{BB962C8B-B14F-4D97-AF65-F5344CB8AC3E}">
        <p14:creationId xmlns:p14="http://schemas.microsoft.com/office/powerpoint/2010/main" val="185481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4" name="19 - Ορθογώνιο"/>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5" name="20 - Ορθογώνιο"/>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6" name="23 - Ορθογώνιο"/>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7" name="24 - Ορθογώνιο"/>
          <p:cNvSpPr>
            <a:spLocks noChangeArrowheads="1"/>
          </p:cNvSpPr>
          <p:nvPr/>
        </p:nvSpPr>
        <p:spPr bwMode="white">
          <a:xfrm>
            <a:off x="0" y="0"/>
            <a:ext cx="9144000" cy="1143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10" name="25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26 - Ευθεία γραμμή σύνδεσης"/>
          <p:cNvSpPr>
            <a:spLocks noChangeShapeType="1"/>
          </p:cNvSpPr>
          <p:nvPr/>
        </p:nvSpPr>
        <p:spPr bwMode="auto">
          <a:xfrm>
            <a:off x="142875" y="121443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27 - Ορθογώνιο"/>
          <p:cNvSpPr>
            <a:spLocks noChangeArrowheads="1"/>
          </p:cNvSpPr>
          <p:nvPr/>
        </p:nvSpPr>
        <p:spPr bwMode="auto">
          <a:xfrm>
            <a:off x="179388" y="115888"/>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28 - Έλλειψη"/>
          <p:cNvSpPr/>
          <p:nvPr/>
        </p:nvSpPr>
        <p:spPr>
          <a:xfrm>
            <a:off x="4214813" y="92868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29 - Έλλειψη"/>
          <p:cNvSpPr/>
          <p:nvPr/>
        </p:nvSpPr>
        <p:spPr>
          <a:xfrm>
            <a:off x="4310063" y="1023938"/>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8 - Υπότιτλος"/>
          <p:cNvSpPr>
            <a:spLocks noGrp="1"/>
          </p:cNvSpPr>
          <p:nvPr>
            <p:ph type="subTitle" idx="1"/>
          </p:nvPr>
        </p:nvSpPr>
        <p:spPr>
          <a:xfrm>
            <a:off x="304800" y="1690688"/>
            <a:ext cx="8555038" cy="4376738"/>
          </a:xfrm>
        </p:spPr>
        <p:txBody>
          <a:bodyPr>
            <a:normAutofit/>
          </a:bodyPr>
          <a:lstStyle>
            <a:lvl1pPr marL="0" indent="0" algn="ctr">
              <a:buNone/>
              <a:defRPr sz="28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dirty="0"/>
              <a:t>Κάντε κλικ για να επεξεργαστείτε τον υπότιτλο του υποδείγματος</a:t>
            </a:r>
            <a:endParaRPr lang="en-US" dirty="0"/>
          </a:p>
        </p:txBody>
      </p:sp>
      <p:sp>
        <p:nvSpPr>
          <p:cNvPr id="8" name="7 - Τίτλος"/>
          <p:cNvSpPr>
            <a:spLocks noGrp="1"/>
          </p:cNvSpPr>
          <p:nvPr>
            <p:ph type="ctrTitle"/>
          </p:nvPr>
        </p:nvSpPr>
        <p:spPr>
          <a:xfrm>
            <a:off x="685800" y="381000"/>
            <a:ext cx="7772400" cy="690546"/>
          </a:xfrm>
        </p:spPr>
        <p:txBody>
          <a:bodyPr/>
          <a:lstStyle>
            <a:lvl1pPr>
              <a:defRPr sz="4200">
                <a:solidFill>
                  <a:schemeClr val="accent1"/>
                </a:solidFill>
              </a:defRPr>
            </a:lvl1pPr>
          </a:lstStyle>
          <a:p>
            <a:r>
              <a:rPr lang="el-GR" dirty="0" err="1"/>
              <a:t>Kλικ</a:t>
            </a:r>
            <a:r>
              <a:rPr lang="el-GR" dirty="0"/>
              <a:t> για επεξεργασία του τίτλου</a:t>
            </a:r>
            <a:endParaRPr lang="en-US" dirty="0"/>
          </a:p>
        </p:txBody>
      </p:sp>
      <p:sp>
        <p:nvSpPr>
          <p:cNvPr id="17" name="25 - Θέση αριθμού διαφάνειας"/>
          <p:cNvSpPr>
            <a:spLocks noGrp="1"/>
          </p:cNvSpPr>
          <p:nvPr>
            <p:ph type="sldNum" sz="quarter" idx="10"/>
          </p:nvPr>
        </p:nvSpPr>
        <p:spPr>
          <a:xfrm>
            <a:off x="4343400" y="1039813"/>
            <a:ext cx="457200" cy="441325"/>
          </a:xfrm>
        </p:spPr>
        <p:txBody>
          <a:bodyPr/>
          <a:lstStyle>
            <a:lvl1pPr>
              <a:defRPr/>
            </a:lvl1pPr>
          </a:lstStyle>
          <a:p>
            <a:pPr>
              <a:defRPr/>
            </a:pPr>
            <a:fld id="{7DAB2BA8-9080-47CA-A90D-7C7A35183B7D}" type="slidenum">
              <a:rPr lang="el-GR" altLang="el-GR"/>
              <a:pPr>
                <a:defRPr/>
              </a:pPr>
              <a:t>‹#›</a:t>
            </a:fld>
            <a:endParaRPr lang="el-GR" altLang="el-GR"/>
          </a:p>
        </p:txBody>
      </p:sp>
      <p:sp>
        <p:nvSpPr>
          <p:cNvPr id="18" name="26 - Θέση υποσέλιδου"/>
          <p:cNvSpPr>
            <a:spLocks noGrp="1"/>
          </p:cNvSpPr>
          <p:nvPr>
            <p:ph type="ftr" sz="quarter" idx="11"/>
          </p:nvPr>
        </p:nvSpPr>
        <p:spPr>
          <a:xfrm>
            <a:off x="304800" y="6410325"/>
            <a:ext cx="8124825"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400" b="1">
                <a:solidFill>
                  <a:schemeClr val="tx2"/>
                </a:solidFill>
                <a:latin typeface="Calibri" panose="020F0502020204030204" pitchFamily="34" charset="0"/>
              </a:defRPr>
            </a:lvl1pPr>
          </a:lstStyle>
          <a:p>
            <a:pPr>
              <a:defRPr/>
            </a:pPr>
            <a:r>
              <a:rPr lang="el-GR" altLang="el-GR"/>
              <a:t>Ελευθερία Φανουράκη                   </a:t>
            </a:r>
            <a:endParaRPr lang="el-GR" altLang="el-GR" b="0">
              <a:solidFill>
                <a:srgbClr val="FFFFFF"/>
              </a:solidFill>
            </a:endParaRPr>
          </a:p>
        </p:txBody>
      </p:sp>
      <p:sp>
        <p:nvSpPr>
          <p:cNvPr id="19" name="12 - Θέση κειμένου"/>
          <p:cNvSpPr>
            <a:spLocks noGrp="1"/>
          </p:cNvSpPr>
          <p:nvPr>
            <p:ph idx="12"/>
          </p:nvPr>
        </p:nvSpPr>
        <p:spPr bwMode="auto">
          <a:xfrm>
            <a:off x="301625" y="1743868"/>
            <a:ext cx="8534400" cy="43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dirty="0" err="1"/>
              <a:t>Kλικ</a:t>
            </a:r>
            <a:r>
              <a:rPr lang="el-GR" altLang="el-GR" dirty="0"/>
              <a:t> για επεξεργασία των στυλ του υποδείγματος</a:t>
            </a:r>
          </a:p>
          <a:p>
            <a:pPr lvl="1"/>
            <a:r>
              <a:rPr lang="el-GR" altLang="el-GR" dirty="0"/>
              <a:t>Δεύτερου επιπέδου</a:t>
            </a:r>
          </a:p>
          <a:p>
            <a:pPr lvl="2"/>
            <a:r>
              <a:rPr lang="el-GR" altLang="el-GR" dirty="0"/>
              <a:t>Τρίτου επιπέδου</a:t>
            </a:r>
          </a:p>
          <a:p>
            <a:pPr lvl="3"/>
            <a:r>
              <a:rPr lang="el-GR" altLang="el-GR" dirty="0"/>
              <a:t>Τέταρτου επιπέδου</a:t>
            </a:r>
          </a:p>
          <a:p>
            <a:pPr lvl="4"/>
            <a:r>
              <a:rPr lang="el-GR" altLang="el-GR" dirty="0"/>
              <a:t>Πέμπτου επιπέδου</a:t>
            </a:r>
            <a:endParaRPr lang="en-US" altLang="el-GR" dirty="0"/>
          </a:p>
        </p:txBody>
      </p:sp>
    </p:spTree>
    <p:extLst>
      <p:ext uri="{BB962C8B-B14F-4D97-AF65-F5344CB8AC3E}">
        <p14:creationId xmlns:p14="http://schemas.microsoft.com/office/powerpoint/2010/main" val="1069736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22 - Θέση αριθμού διαφάνειας"/>
          <p:cNvSpPr>
            <a:spLocks noGrp="1"/>
          </p:cNvSpPr>
          <p:nvPr>
            <p:ph type="sldNum" sz="quarter" idx="10"/>
          </p:nvPr>
        </p:nvSpPr>
        <p:spPr/>
        <p:txBody>
          <a:bodyPr/>
          <a:lstStyle>
            <a:lvl1pPr>
              <a:defRPr/>
            </a:lvl1pPr>
          </a:lstStyle>
          <a:p>
            <a:pPr>
              <a:defRPr/>
            </a:pPr>
            <a:fld id="{594FB506-0B0B-4C85-B318-FA1E086077E5}" type="slidenum">
              <a:rPr lang="el-GR" altLang="el-GR"/>
              <a:pPr>
                <a:defRPr/>
              </a:pPr>
              <a:t>‹#›</a:t>
            </a:fld>
            <a:endParaRPr lang="el-GR" altLang="el-GR"/>
          </a:p>
        </p:txBody>
      </p:sp>
      <p:sp>
        <p:nvSpPr>
          <p:cNvPr id="3" name="21 - Θέση τίτλου"/>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Kλικ για επεξεργασία του τίτλου</a:t>
            </a:r>
            <a:endParaRPr lang="en-US" altLang="el-GR"/>
          </a:p>
        </p:txBody>
      </p:sp>
      <p:sp>
        <p:nvSpPr>
          <p:cNvPr id="4" name="12 - Θέση κειμένου"/>
          <p:cNvSpPr>
            <a:spLocks noGrp="1"/>
          </p:cNvSpPr>
          <p:nvPr>
            <p:ph idx="1"/>
          </p:nvPr>
        </p:nvSpPr>
        <p:spPr bwMode="auto">
          <a:xfrm>
            <a:off x="301625" y="1743868"/>
            <a:ext cx="8534400" cy="43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dirty="0" err="1"/>
              <a:t>Kλικ</a:t>
            </a:r>
            <a:r>
              <a:rPr lang="el-GR" altLang="el-GR" dirty="0"/>
              <a:t> για επεξεργασία των στυλ του υποδείγματος</a:t>
            </a:r>
          </a:p>
          <a:p>
            <a:pPr lvl="1"/>
            <a:r>
              <a:rPr lang="el-GR" altLang="el-GR" dirty="0"/>
              <a:t>Δεύτερου επιπέδου</a:t>
            </a:r>
          </a:p>
          <a:p>
            <a:pPr lvl="2"/>
            <a:r>
              <a:rPr lang="el-GR" altLang="el-GR" dirty="0"/>
              <a:t>Τρίτου επιπέδου</a:t>
            </a:r>
          </a:p>
          <a:p>
            <a:pPr lvl="3"/>
            <a:r>
              <a:rPr lang="el-GR" altLang="el-GR" dirty="0"/>
              <a:t>Τέταρτου επιπέδου</a:t>
            </a:r>
          </a:p>
          <a:p>
            <a:pPr lvl="4"/>
            <a:r>
              <a:rPr lang="el-GR" altLang="el-GR" dirty="0"/>
              <a:t>Πέμπτου επιπέδου</a:t>
            </a:r>
            <a:endParaRPr lang="en-US" altLang="el-GR" dirty="0"/>
          </a:p>
        </p:txBody>
      </p:sp>
    </p:spTree>
    <p:extLst>
      <p:ext uri="{BB962C8B-B14F-4D97-AF65-F5344CB8AC3E}">
        <p14:creationId xmlns:p14="http://schemas.microsoft.com/office/powerpoint/2010/main" val="221108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191000" y="2760663"/>
            <a:ext cx="457200" cy="441325"/>
          </a:xfrm>
        </p:spPr>
        <p:txBody>
          <a:bodyPr/>
          <a:lstStyle>
            <a:lvl1pPr>
              <a:defRPr/>
            </a:lvl1pPr>
          </a:lstStyle>
          <a:p>
            <a:fld id="{B470016C-26B3-4138-BD74-DF3BCDD65F81}" type="slidenum">
              <a:rPr lang="el-GR" altLang="el-GR"/>
              <a:pPr/>
              <a:t>‹#›</a:t>
            </a:fld>
            <a:endParaRPr lang="el-GR" altLang="el-GR"/>
          </a:p>
        </p:txBody>
      </p:sp>
    </p:spTree>
    <p:extLst>
      <p:ext uri="{BB962C8B-B14F-4D97-AF65-F5344CB8AC3E}">
        <p14:creationId xmlns:p14="http://schemas.microsoft.com/office/powerpoint/2010/main" val="27419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Διαφάνεια τίτλου">
    <p:bg>
      <p:bgPr>
        <a:solidFill>
          <a:schemeClr val="bg2"/>
        </a:solidFill>
        <a:effectLst/>
      </p:bgPr>
    </p:bg>
    <p:spTree>
      <p:nvGrpSpPr>
        <p:cNvPr id="1" name=""/>
        <p:cNvGrpSpPr/>
        <p:nvPr/>
      </p:nvGrpSpPr>
      <p:grpSpPr>
        <a:xfrm>
          <a:off x="0" y="0"/>
          <a:ext cx="0" cy="0"/>
          <a:chOff x="0" y="0"/>
          <a:chExt cx="0" cy="0"/>
        </a:xfrm>
      </p:grpSpPr>
      <p:sp>
        <p:nvSpPr>
          <p:cNvPr id="4" name="19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20 - Ορθογώνιο"/>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23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24 - Ορθογώνιο"/>
          <p:cNvSpPr>
            <a:spLocks noChangeArrowheads="1"/>
          </p:cNvSpPr>
          <p:nvPr/>
        </p:nvSpPr>
        <p:spPr bwMode="white">
          <a:xfrm>
            <a:off x="0" y="0"/>
            <a:ext cx="9144000" cy="1143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25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26 - Ευθεία γραμμή σύνδεσης"/>
          <p:cNvSpPr>
            <a:spLocks noChangeShapeType="1"/>
          </p:cNvSpPr>
          <p:nvPr/>
        </p:nvSpPr>
        <p:spPr bwMode="auto">
          <a:xfrm>
            <a:off x="142875" y="121443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27 - Ορθογώνιο"/>
          <p:cNvSpPr>
            <a:spLocks noChangeArrowheads="1"/>
          </p:cNvSpPr>
          <p:nvPr/>
        </p:nvSpPr>
        <p:spPr bwMode="auto">
          <a:xfrm>
            <a:off x="179388" y="115888"/>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28 - Έλλειψη"/>
          <p:cNvSpPr/>
          <p:nvPr/>
        </p:nvSpPr>
        <p:spPr>
          <a:xfrm>
            <a:off x="4214813" y="92868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29 - Έλλειψη"/>
          <p:cNvSpPr/>
          <p:nvPr/>
        </p:nvSpPr>
        <p:spPr>
          <a:xfrm>
            <a:off x="4310063" y="1023938"/>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30 - Εικόνα" descr="d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6381750"/>
            <a:ext cx="4222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30 - Εικόνα" descr="d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4222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Υπότιτλος"/>
          <p:cNvSpPr>
            <a:spLocks noGrp="1"/>
          </p:cNvSpPr>
          <p:nvPr>
            <p:ph type="subTitle" idx="1"/>
          </p:nvPr>
        </p:nvSpPr>
        <p:spPr>
          <a:xfrm>
            <a:off x="1371600" y="2819400"/>
            <a:ext cx="6400800" cy="1752600"/>
          </a:xfrm>
        </p:spPr>
        <p:txBody>
          <a:bodyPr>
            <a:normAutofit/>
          </a:bodyPr>
          <a:lstStyle>
            <a:lvl1pPr marL="0" indent="0" algn="ctr">
              <a:buNone/>
              <a:defRPr sz="28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dirty="0"/>
              <a:t>Κάντε κλικ για να επεξεργαστείτε τον υπότιτλο του υποδείγματος</a:t>
            </a:r>
            <a:endParaRPr lang="en-US" dirty="0"/>
          </a:p>
        </p:txBody>
      </p:sp>
      <p:sp>
        <p:nvSpPr>
          <p:cNvPr id="8" name="7 - Τίτλος"/>
          <p:cNvSpPr>
            <a:spLocks noGrp="1"/>
          </p:cNvSpPr>
          <p:nvPr>
            <p:ph type="ctrTitle"/>
          </p:nvPr>
        </p:nvSpPr>
        <p:spPr>
          <a:xfrm>
            <a:off x="685800" y="381000"/>
            <a:ext cx="7772400" cy="690546"/>
          </a:xfrm>
        </p:spPr>
        <p:txBody>
          <a:bodyPr/>
          <a:lstStyle>
            <a:lvl1pPr>
              <a:defRPr sz="4200">
                <a:solidFill>
                  <a:schemeClr val="accent1"/>
                </a:solidFill>
              </a:defRPr>
            </a:lvl1pPr>
          </a:lstStyle>
          <a:p>
            <a:r>
              <a:rPr lang="el-GR" dirty="0" err="1"/>
              <a:t>Kλικ</a:t>
            </a:r>
            <a:r>
              <a:rPr lang="el-GR" dirty="0"/>
              <a:t> για επεξεργασία του τίτλου</a:t>
            </a:r>
            <a:endParaRPr lang="en-US" dirty="0"/>
          </a:p>
        </p:txBody>
      </p:sp>
      <p:sp>
        <p:nvSpPr>
          <p:cNvPr id="17" name="25 - Θέση αριθμού διαφάνειας"/>
          <p:cNvSpPr>
            <a:spLocks noGrp="1"/>
          </p:cNvSpPr>
          <p:nvPr>
            <p:ph type="sldNum" sz="quarter" idx="10"/>
          </p:nvPr>
        </p:nvSpPr>
        <p:spPr>
          <a:xfrm>
            <a:off x="4343400" y="1039813"/>
            <a:ext cx="457200" cy="441325"/>
          </a:xfrm>
        </p:spPr>
        <p:txBody>
          <a:bodyPr/>
          <a:lstStyle>
            <a:lvl1pPr>
              <a:defRPr/>
            </a:lvl1pPr>
          </a:lstStyle>
          <a:p>
            <a:fld id="{BEC6C89F-0EFA-42AB-A205-C97757BBC8F0}" type="slidenum">
              <a:rPr lang="el-GR" altLang="el-GR"/>
              <a:pPr/>
              <a:t>‹#›</a:t>
            </a:fld>
            <a:endParaRPr lang="el-GR" altLang="el-GR"/>
          </a:p>
        </p:txBody>
      </p:sp>
      <p:sp>
        <p:nvSpPr>
          <p:cNvPr id="18" name="26 - Θέση υποσέλιδου"/>
          <p:cNvSpPr>
            <a:spLocks noGrp="1"/>
          </p:cNvSpPr>
          <p:nvPr>
            <p:ph type="ftr" sz="quarter" idx="11"/>
          </p:nvPr>
        </p:nvSpPr>
        <p:spPr>
          <a:xfrm>
            <a:off x="304800" y="6410325"/>
            <a:ext cx="8124825" cy="366713"/>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tx2"/>
                </a:solidFill>
                <a:latin typeface="Calibri" panose="020F0502020204030204" pitchFamily="34" charset="0"/>
              </a:defRPr>
            </a:lvl1pPr>
          </a:lstStyle>
          <a:p>
            <a:r>
              <a:rPr lang="el-GR" altLang="el-GR"/>
              <a:t>Ελευθερία Φανουράκη                                                                   «</a:t>
            </a:r>
            <a:r>
              <a:rPr lang="en-US" altLang="el-GR"/>
              <a:t>DNA</a:t>
            </a:r>
            <a:r>
              <a:rPr lang="el-GR" altLang="el-GR"/>
              <a:t>: από τη Διπλή Έλικα στον Καρυότυπο»</a:t>
            </a:r>
            <a:r>
              <a:rPr lang="el-GR" altLang="el-GR" b="0">
                <a:solidFill>
                  <a:srgbClr val="FFFFFF"/>
                </a:solidFill>
              </a:rPr>
              <a:t> </a:t>
            </a:r>
          </a:p>
        </p:txBody>
      </p:sp>
    </p:spTree>
    <p:extLst>
      <p:ext uri="{BB962C8B-B14F-4D97-AF65-F5344CB8AC3E}">
        <p14:creationId xmlns:p14="http://schemas.microsoft.com/office/powerpoint/2010/main" val="26176147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6 - Ορθογώνιο"/>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1027" name="15 - Ορθογώνιο"/>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1028" name="17 - Ορθογώνιο"/>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1029" name="18 - Ορθογώνιο"/>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l-GR">
              <a:latin typeface="Calibri" panose="020F0502020204030204" pitchFamily="34" charset="0"/>
            </a:endParaRPr>
          </a:p>
        </p:txBody>
      </p:sp>
      <p:sp>
        <p:nvSpPr>
          <p:cNvPr id="9" name="8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8" name="7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 name="9 - Ευθεία γραμμή σύνδεσης"/>
          <p:cNvSpPr>
            <a:spLocks noChangeShapeType="1"/>
          </p:cNvSpPr>
          <p:nvPr/>
        </p:nvSpPr>
        <p:spPr bwMode="auto">
          <a:xfrm>
            <a:off x="141287" y="1196752"/>
            <a:ext cx="878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11 - Έλλειψη"/>
          <p:cNvSpPr/>
          <p:nvPr/>
        </p:nvSpPr>
        <p:spPr>
          <a:xfrm>
            <a:off x="4114800" y="267652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14 - Έλλειψη"/>
          <p:cNvSpPr/>
          <p:nvPr/>
        </p:nvSpPr>
        <p:spPr>
          <a:xfrm>
            <a:off x="4114800" y="995362"/>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4076700" y="98504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Calibri" panose="020F0502020204030204" pitchFamily="34" charset="0"/>
              </a:defRPr>
            </a:lvl1pPr>
          </a:lstStyle>
          <a:p>
            <a:pPr>
              <a:defRPr/>
            </a:pPr>
            <a:fld id="{CCE72573-AFD1-44E3-A310-2585733E8ABB}" type="slidenum">
              <a:rPr lang="el-GR" altLang="el-GR"/>
              <a:pPr>
                <a:defRPr/>
              </a:pPr>
              <a:t>‹#›</a:t>
            </a:fld>
            <a:endParaRPr lang="el-GR" altLang="el-GR"/>
          </a:p>
        </p:txBody>
      </p:sp>
      <p:sp>
        <p:nvSpPr>
          <p:cNvPr id="1036" name="21 - Θέση τίτλου"/>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Kλικ για επεξεργασία του τίτλου</a:t>
            </a:r>
            <a:endParaRPr lang="en-US" altLang="el-GR"/>
          </a:p>
        </p:txBody>
      </p:sp>
      <p:sp>
        <p:nvSpPr>
          <p:cNvPr id="1037" name="12 - Θέση κειμένου"/>
          <p:cNvSpPr>
            <a:spLocks noGrp="1"/>
          </p:cNvSpPr>
          <p:nvPr>
            <p:ph type="body" idx="1"/>
          </p:nvPr>
        </p:nvSpPr>
        <p:spPr bwMode="auto">
          <a:xfrm>
            <a:off x="301625" y="1743868"/>
            <a:ext cx="8534400" cy="43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dirty="0" err="1"/>
              <a:t>Kλικ</a:t>
            </a:r>
            <a:r>
              <a:rPr lang="el-GR" altLang="el-GR" dirty="0"/>
              <a:t> για επεξεργασία των στυλ του υποδείγματος</a:t>
            </a:r>
          </a:p>
          <a:p>
            <a:pPr lvl="1"/>
            <a:r>
              <a:rPr lang="el-GR" altLang="el-GR" dirty="0"/>
              <a:t>Δεύτερου επιπέδου</a:t>
            </a:r>
          </a:p>
          <a:p>
            <a:pPr lvl="2"/>
            <a:r>
              <a:rPr lang="el-GR" altLang="el-GR" dirty="0"/>
              <a:t>Τρίτου επιπέδου</a:t>
            </a:r>
          </a:p>
          <a:p>
            <a:pPr lvl="3"/>
            <a:r>
              <a:rPr lang="el-GR" altLang="el-GR" dirty="0"/>
              <a:t>Τέταρτου επιπέδου</a:t>
            </a:r>
          </a:p>
          <a:p>
            <a:pPr lvl="4"/>
            <a:r>
              <a:rPr lang="el-GR" altLang="el-GR" dirty="0"/>
              <a:t>Πέμπτου επιπέδου</a:t>
            </a:r>
            <a:endParaRPr lang="en-US" altLang="el-GR" dirty="0"/>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697" r:id="rId4"/>
  </p:sldLayoutIdLst>
  <p:txStyles>
    <p:titleStyle>
      <a:lvl1pPr algn="ctr" rtl="0" eaLnBrk="0" fontAlgn="base" hangingPunct="0">
        <a:spcBef>
          <a:spcPct val="0"/>
        </a:spcBef>
        <a:spcAft>
          <a:spcPct val="0"/>
        </a:spcAft>
        <a:defRPr sz="3200" kern="1200">
          <a:solidFill>
            <a:srgbClr val="7B9899"/>
          </a:solidFill>
          <a:latin typeface="+mj-lt"/>
          <a:ea typeface="+mj-ea"/>
          <a:cs typeface="+mj-cs"/>
        </a:defRPr>
      </a:lvl1pPr>
      <a:lvl2pPr algn="ctr" rtl="0" eaLnBrk="0" fontAlgn="base" hangingPunct="0">
        <a:spcBef>
          <a:spcPct val="0"/>
        </a:spcBef>
        <a:spcAft>
          <a:spcPct val="0"/>
        </a:spcAft>
        <a:defRPr sz="3200">
          <a:solidFill>
            <a:srgbClr val="7B9899"/>
          </a:solidFill>
          <a:latin typeface="Calibri" panose="020F0502020204030204" pitchFamily="34" charset="0"/>
        </a:defRPr>
      </a:lvl2pPr>
      <a:lvl3pPr algn="ctr" rtl="0" eaLnBrk="0" fontAlgn="base" hangingPunct="0">
        <a:spcBef>
          <a:spcPct val="0"/>
        </a:spcBef>
        <a:spcAft>
          <a:spcPct val="0"/>
        </a:spcAft>
        <a:defRPr sz="3200">
          <a:solidFill>
            <a:srgbClr val="7B9899"/>
          </a:solidFill>
          <a:latin typeface="Calibri" panose="020F0502020204030204" pitchFamily="34" charset="0"/>
        </a:defRPr>
      </a:lvl3pPr>
      <a:lvl4pPr algn="ctr" rtl="0" eaLnBrk="0" fontAlgn="base" hangingPunct="0">
        <a:spcBef>
          <a:spcPct val="0"/>
        </a:spcBef>
        <a:spcAft>
          <a:spcPct val="0"/>
        </a:spcAft>
        <a:defRPr sz="3200">
          <a:solidFill>
            <a:srgbClr val="7B9899"/>
          </a:solidFill>
          <a:latin typeface="Calibri" panose="020F0502020204030204" pitchFamily="34" charset="0"/>
        </a:defRPr>
      </a:lvl4pPr>
      <a:lvl5pPr algn="ctr" rtl="0" eaLnBrk="0" fontAlgn="base" hangingPunct="0">
        <a:spcBef>
          <a:spcPct val="0"/>
        </a:spcBef>
        <a:spcAft>
          <a:spcPct val="0"/>
        </a:spcAft>
        <a:defRPr sz="3200">
          <a:solidFill>
            <a:srgbClr val="7B9899"/>
          </a:solidFill>
          <a:latin typeface="Calibri" panose="020F0502020204030204" pitchFamily="34" charset="0"/>
        </a:defRPr>
      </a:lvl5pPr>
      <a:lvl6pPr marL="457200" algn="ctr" rtl="0" fontAlgn="base">
        <a:spcBef>
          <a:spcPct val="0"/>
        </a:spcBef>
        <a:spcAft>
          <a:spcPct val="0"/>
        </a:spcAft>
        <a:defRPr sz="3200">
          <a:solidFill>
            <a:srgbClr val="7B9899"/>
          </a:solidFill>
          <a:latin typeface="Calibri" panose="020F0502020204030204" pitchFamily="34" charset="0"/>
        </a:defRPr>
      </a:lvl6pPr>
      <a:lvl7pPr marL="914400" algn="ctr" rtl="0" fontAlgn="base">
        <a:spcBef>
          <a:spcPct val="0"/>
        </a:spcBef>
        <a:spcAft>
          <a:spcPct val="0"/>
        </a:spcAft>
        <a:defRPr sz="3200">
          <a:solidFill>
            <a:srgbClr val="7B9899"/>
          </a:solidFill>
          <a:latin typeface="Calibri" panose="020F0502020204030204" pitchFamily="34" charset="0"/>
        </a:defRPr>
      </a:lvl7pPr>
      <a:lvl8pPr marL="1371600" algn="ctr" rtl="0" fontAlgn="base">
        <a:spcBef>
          <a:spcPct val="0"/>
        </a:spcBef>
        <a:spcAft>
          <a:spcPct val="0"/>
        </a:spcAft>
        <a:defRPr sz="3200">
          <a:solidFill>
            <a:srgbClr val="7B9899"/>
          </a:solidFill>
          <a:latin typeface="Calibri" panose="020F0502020204030204" pitchFamily="34" charset="0"/>
        </a:defRPr>
      </a:lvl8pPr>
      <a:lvl9pPr marL="1828800" algn="ctr" rtl="0" fontAlgn="base">
        <a:spcBef>
          <a:spcPct val="0"/>
        </a:spcBef>
        <a:spcAft>
          <a:spcPct val="0"/>
        </a:spcAft>
        <a:defRPr sz="3200">
          <a:solidFill>
            <a:srgbClr val="7B9899"/>
          </a:solidFill>
          <a:latin typeface="Calibri" panose="020F0502020204030204"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youtu.be/9kQpYdCnU14"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Dropbox/Public/Microscopic%20biology/senaria/SENARIO%20DNA-KARYOTYPOS/SENARIO%20DNA-KARYOTYPOS/viologia/AutorunPro.EXE" TargetMode="External"/><Relationship Id="rId2" Type="http://schemas.openxmlformats.org/officeDocument/2006/relationships/hyperlink" Target="http://learn.genetics.utah.edu/content/disorders/extraormissing/"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stavrolexo_dna.htm"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8TDAWscHMNk" TargetMode="External"/><Relationship Id="rId2" Type="http://schemas.openxmlformats.org/officeDocument/2006/relationships/hyperlink" Target="https://www.cengage.com/biology/discipline_content/animations/karyotype.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hyperlink" Target="https://learn.genetics.utah.edu/content/basics/karyotype/" TargetMode="External"/><Relationship Id="rId2" Type="http://schemas.openxmlformats.org/officeDocument/2006/relationships/hyperlink" Target="http://learn.genetics.utah.edu/content/basics/karyotyp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idx="4294967295"/>
          </p:nvPr>
        </p:nvSpPr>
        <p:spPr>
          <a:xfrm>
            <a:off x="317649" y="836712"/>
            <a:ext cx="8534400" cy="2448272"/>
          </a:xfrm>
        </p:spPr>
        <p:txBody>
          <a:bodyPr/>
          <a:lstStyle/>
          <a:p>
            <a:r>
              <a:rPr lang="el-GR" altLang="el-GR" b="1" dirty="0"/>
              <a:t>ΕΚΠΑΙΔΕΥΤΙΚΟ – ΔΙΔΑΚΤΙΚΟ ΣΕΝΑΡΙΟ</a:t>
            </a:r>
            <a:br>
              <a:rPr lang="el-GR" altLang="el-GR" b="1" dirty="0"/>
            </a:br>
            <a:br>
              <a:rPr lang="el-GR" altLang="el-GR" b="1" dirty="0"/>
            </a:br>
            <a:br>
              <a:rPr lang="el-GR" altLang="el-GR" b="1" dirty="0"/>
            </a:br>
            <a:br>
              <a:rPr lang="el-GR" altLang="el-GR" b="1" dirty="0"/>
            </a:br>
            <a:br>
              <a:rPr lang="el-GR" altLang="el-GR" b="1" dirty="0"/>
            </a:br>
            <a:r>
              <a:rPr lang="el-GR" altLang="el-GR" b="1" dirty="0">
                <a:solidFill>
                  <a:schemeClr val="tx2"/>
                </a:solidFill>
              </a:rPr>
              <a:t>«</a:t>
            </a:r>
            <a:r>
              <a:rPr lang="en-US" altLang="el-GR" b="1" dirty="0">
                <a:solidFill>
                  <a:schemeClr val="tx2"/>
                </a:solidFill>
              </a:rPr>
              <a:t>DNA</a:t>
            </a:r>
            <a:r>
              <a:rPr lang="el-GR" altLang="el-GR" b="1" dirty="0">
                <a:solidFill>
                  <a:schemeClr val="tx2"/>
                </a:solidFill>
              </a:rPr>
              <a:t>: από τη Διπλή Έλικα στον </a:t>
            </a:r>
            <a:r>
              <a:rPr lang="el-GR" altLang="el-GR" b="1" dirty="0" err="1">
                <a:solidFill>
                  <a:schemeClr val="tx2"/>
                </a:solidFill>
              </a:rPr>
              <a:t>Καρυότυπο</a:t>
            </a:r>
            <a:r>
              <a:rPr lang="el-GR" altLang="el-GR" b="1" dirty="0">
                <a:solidFill>
                  <a:schemeClr val="tx2"/>
                </a:solidFill>
              </a:rPr>
              <a:t>»</a:t>
            </a:r>
          </a:p>
        </p:txBody>
      </p:sp>
      <p:sp>
        <p:nvSpPr>
          <p:cNvPr id="14339" name="2 - Θέση περιεχομένου"/>
          <p:cNvSpPr>
            <a:spLocks noGrp="1"/>
          </p:cNvSpPr>
          <p:nvPr>
            <p:ph sz="quarter" idx="4294967295"/>
          </p:nvPr>
        </p:nvSpPr>
        <p:spPr>
          <a:xfrm>
            <a:off x="301625" y="4292600"/>
            <a:ext cx="8504238" cy="1817688"/>
          </a:xfrm>
        </p:spPr>
        <p:txBody>
          <a:bodyPr/>
          <a:lstStyle/>
          <a:p>
            <a:pPr algn="ctr">
              <a:buFont typeface="Wingdings 2" panose="05020102010507070707" pitchFamily="18" charset="2"/>
              <a:buNone/>
            </a:pPr>
            <a:r>
              <a:rPr lang="el-GR" altLang="el-GR" sz="2800" b="1" dirty="0"/>
              <a:t>Ελευθερία </a:t>
            </a:r>
            <a:r>
              <a:rPr lang="el-GR" altLang="el-GR" sz="2800" b="1" dirty="0" err="1"/>
              <a:t>Φανουράκη</a:t>
            </a:r>
            <a:r>
              <a:rPr lang="el-GR" altLang="el-GR" sz="2800" b="1" dirty="0"/>
              <a:t>, Βιολόγος</a:t>
            </a:r>
            <a:endParaRPr lang="en-US" altLang="el-GR" sz="2800" b="1" dirty="0"/>
          </a:p>
          <a:p>
            <a:pPr algn="ctr">
              <a:buFont typeface="Wingdings 2" panose="05020102010507070707" pitchFamily="18" charset="2"/>
              <a:buNone/>
            </a:pPr>
            <a:endParaRPr lang="en-US" altLang="el-GR" sz="1600" b="1" dirty="0"/>
          </a:p>
        </p:txBody>
      </p:sp>
    </p:spTree>
    <p:extLst>
      <p:ext uri="{BB962C8B-B14F-4D97-AF65-F5344CB8AC3E}">
        <p14:creationId xmlns:p14="http://schemas.microsoft.com/office/powerpoint/2010/main" val="410890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l-GR" altLang="el-GR" b="1" i="1"/>
              <a:t>ΤΟ ΠΡΟΤΕΙΝΟΜΕΝΟ ΣΕΝΑΡΙΟ</a:t>
            </a:r>
          </a:p>
        </p:txBody>
      </p:sp>
      <p:sp>
        <p:nvSpPr>
          <p:cNvPr id="38915" name="Rectangle 3"/>
          <p:cNvSpPr>
            <a:spLocks noGrp="1"/>
          </p:cNvSpPr>
          <p:nvPr>
            <p:ph type="body" idx="4294967295"/>
          </p:nvPr>
        </p:nvSpPr>
        <p:spPr>
          <a:xfrm>
            <a:off x="323850" y="1484313"/>
            <a:ext cx="8534400" cy="4897437"/>
          </a:xfrm>
        </p:spPr>
        <p:txBody>
          <a:bodyPr/>
          <a:lstStyle/>
          <a:p>
            <a:r>
              <a:rPr lang="el-GR" altLang="el-GR" dirty="0"/>
              <a:t>Έχει ως πυρήνα </a:t>
            </a:r>
            <a:r>
              <a:rPr lang="el-GR" altLang="el-GR" u="sng" dirty="0"/>
              <a:t>2 Φύλλα εργασίας</a:t>
            </a:r>
            <a:r>
              <a:rPr lang="el-GR" altLang="el-GR" dirty="0"/>
              <a:t>, 45 λεπτών έκαστο.</a:t>
            </a:r>
          </a:p>
          <a:p>
            <a:endParaRPr lang="el-GR" altLang="el-GR" sz="1000" dirty="0"/>
          </a:p>
          <a:p>
            <a:r>
              <a:rPr lang="el-GR" altLang="el-GR" dirty="0"/>
              <a:t>Τα πρώτα 5 λεπτά, οι μαθητές απαντούν βάσει των γνώσεων που έχουν σε κάποιες ερωτήσεις πρόβλεψης με σκοπό τη διατύπωση υποθέσεων (</a:t>
            </a:r>
            <a:r>
              <a:rPr lang="el-GR" altLang="el-GR" u="sng" dirty="0"/>
              <a:t>ιδέες – αντιλήψεις – παρανοήσεις</a:t>
            </a:r>
            <a:r>
              <a:rPr lang="el-GR" altLang="el-GR" dirty="0"/>
              <a:t>) από τους μαθητές σχετικά με το θέμα. </a:t>
            </a:r>
          </a:p>
          <a:p>
            <a:endParaRPr lang="el-GR" altLang="el-GR" sz="1000" dirty="0"/>
          </a:p>
          <a:p>
            <a:r>
              <a:rPr lang="el-GR" altLang="el-GR" dirty="0"/>
              <a:t>Στη συνέχεια, για 15 λεπτά, οι μαθητές καθοδηγούμενοι από το φύλλο εργασίας και τον εκπαιδευτικό </a:t>
            </a:r>
            <a:r>
              <a:rPr lang="el-GR" altLang="el-GR" u="sng" dirty="0"/>
              <a:t>ελέγχουν την ορθότητα των προβλέψεων</a:t>
            </a:r>
            <a:r>
              <a:rPr lang="el-GR" altLang="el-GR" dirty="0"/>
              <a:t> τους, με κάποιο λογισμικό ή το διαδίκτυο, είτε στο εργαστήριο Φ.Ε. για τη διενέργεια κάποιου πειράματος και παρατηρούν, περιγράφουν, προβληματίζονται, συνδυάζουν και να </a:t>
            </a:r>
            <a:r>
              <a:rPr lang="el-GR" altLang="el-GR" u="sng" dirty="0"/>
              <a:t>ανακαλύπτουν</a:t>
            </a:r>
            <a:r>
              <a:rPr lang="el-GR" altLang="el-GR" dirty="0"/>
              <a:t> τις σωστές απαντήσεις. </a:t>
            </a:r>
          </a:p>
        </p:txBody>
      </p:sp>
    </p:spTree>
    <p:extLst>
      <p:ext uri="{BB962C8B-B14F-4D97-AF65-F5344CB8AC3E}">
        <p14:creationId xmlns:p14="http://schemas.microsoft.com/office/powerpoint/2010/main" val="670483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7" dur="500"/>
                                        <p:tgtEl>
                                          <p:spTgt spid="389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Effect transition="in" filter="checkerboard(across)">
                                      <p:cBhvr>
                                        <p:cTn id="12"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301625" y="228600"/>
            <a:ext cx="8534400" cy="608013"/>
          </a:xfrm>
        </p:spPr>
        <p:txBody>
          <a:bodyPr/>
          <a:lstStyle/>
          <a:p>
            <a:r>
              <a:rPr lang="el-GR" altLang="el-GR" b="1" i="1"/>
              <a:t>ΤΟ ΠΡΟΤΕΙΝΟΜΕΝΟ ΣΕΝΑΡΙΟ</a:t>
            </a:r>
          </a:p>
        </p:txBody>
      </p:sp>
      <p:sp>
        <p:nvSpPr>
          <p:cNvPr id="36867" name="Rectangle 3"/>
          <p:cNvSpPr>
            <a:spLocks noGrp="1"/>
          </p:cNvSpPr>
          <p:nvPr>
            <p:ph type="body" idx="4294967295"/>
          </p:nvPr>
        </p:nvSpPr>
        <p:spPr>
          <a:xfrm>
            <a:off x="301625" y="1524000"/>
            <a:ext cx="8534400" cy="4065588"/>
          </a:xfrm>
        </p:spPr>
        <p:txBody>
          <a:bodyPr/>
          <a:lstStyle/>
          <a:p>
            <a:r>
              <a:rPr lang="el-GR" altLang="el-GR" dirty="0"/>
              <a:t>Τα επόμενα 12 λεπτά, οι μαθητές </a:t>
            </a:r>
            <a:r>
              <a:rPr lang="el-GR" altLang="el-GR" u="sng" dirty="0"/>
              <a:t>αντιπαραβάλλουν</a:t>
            </a:r>
            <a:r>
              <a:rPr lang="el-GR" altLang="el-GR" dirty="0"/>
              <a:t> τις απαντήσεις που έδωσαν στις ερωτήσεις </a:t>
            </a:r>
            <a:r>
              <a:rPr lang="el-GR" altLang="el-GR" u="sng" dirty="0"/>
              <a:t>πρόβλεψης με τα αποτελέσματα</a:t>
            </a:r>
            <a:r>
              <a:rPr lang="el-GR" altLang="el-GR" dirty="0"/>
              <a:t> που κατέληξαν με την παρατήρηση και έρχονται αντιμέτωποι με τη </a:t>
            </a:r>
            <a:r>
              <a:rPr lang="el-GR" altLang="el-GR" u="sng" dirty="0"/>
              <a:t>γνωστική σύγκρουση και την αναδόμηση</a:t>
            </a:r>
            <a:r>
              <a:rPr lang="el-GR" altLang="el-GR" dirty="0"/>
              <a:t> των αρχικών τους αντιλήψεων και τη διεξαγωγή </a:t>
            </a:r>
            <a:r>
              <a:rPr lang="el-GR" altLang="el-GR" u="sng" dirty="0"/>
              <a:t>συμπερασμάτων</a:t>
            </a:r>
            <a:r>
              <a:rPr lang="el-GR" altLang="el-GR" dirty="0"/>
              <a:t>. </a:t>
            </a:r>
          </a:p>
          <a:p>
            <a:endParaRPr lang="el-GR" altLang="el-GR" dirty="0"/>
          </a:p>
          <a:p>
            <a:r>
              <a:rPr lang="el-GR" altLang="el-GR" dirty="0"/>
              <a:t>Τα τελευταία πέντε λεπτά, οι μαθητές απαντούν σε ερωτήσεις </a:t>
            </a:r>
            <a:r>
              <a:rPr lang="el-GR" altLang="el-GR" u="sng" dirty="0"/>
              <a:t>αξιολόγησης</a:t>
            </a:r>
            <a:r>
              <a:rPr lang="el-GR" altLang="el-GR" dirty="0"/>
              <a:t>. Στόχος είναι ο έλεγχος του βαθμού κατάκτησης της νέας γνώσης από τους ίδιους αλλά και η γενικότερη αξιολόγηση </a:t>
            </a:r>
            <a:r>
              <a:rPr lang="el-GR" altLang="el-GR"/>
              <a:t>της προτεινόμενης </a:t>
            </a:r>
            <a:r>
              <a:rPr lang="el-GR" altLang="el-GR" dirty="0"/>
              <a:t>εκπαιδευτικής διαδικασίας.</a:t>
            </a:r>
          </a:p>
        </p:txBody>
      </p:sp>
    </p:spTree>
    <p:extLst>
      <p:ext uri="{BB962C8B-B14F-4D97-AF65-F5344CB8AC3E}">
        <p14:creationId xmlns:p14="http://schemas.microsoft.com/office/powerpoint/2010/main" val="604500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 </a:t>
            </a:r>
          </a:p>
        </p:txBody>
      </p:sp>
      <p:sp>
        <p:nvSpPr>
          <p:cNvPr id="21507" name="Rectangle 3"/>
          <p:cNvSpPr>
            <a:spLocks noGrp="1"/>
          </p:cNvSpPr>
          <p:nvPr>
            <p:ph type="body" sz="half" idx="4294967295"/>
          </p:nvPr>
        </p:nvSpPr>
        <p:spPr>
          <a:xfrm>
            <a:off x="301625" y="1524000"/>
            <a:ext cx="8662988" cy="4929188"/>
          </a:xfrm>
        </p:spPr>
        <p:txBody>
          <a:bodyPr/>
          <a:lstStyle/>
          <a:p>
            <a:pPr eaLnBrk="1" hangingPunct="1"/>
            <a:r>
              <a:rPr lang="el-GR" altLang="el-GR" b="1" dirty="0"/>
              <a:t>Δραστηριότητα 1</a:t>
            </a:r>
            <a:r>
              <a:rPr lang="el-GR" altLang="el-GR" b="1" baseline="30000" dirty="0"/>
              <a:t>η</a:t>
            </a:r>
            <a:r>
              <a:rPr lang="el-GR" altLang="el-GR" b="1" dirty="0"/>
              <a:t> </a:t>
            </a:r>
            <a:r>
              <a:rPr lang="el-GR" altLang="el-GR" dirty="0"/>
              <a:t>(Ερωτήσεις πρόβλεψης)</a:t>
            </a:r>
          </a:p>
          <a:p>
            <a:pPr eaLnBrk="1" hangingPunct="1"/>
            <a:endParaRPr lang="el-GR" altLang="el-GR" dirty="0"/>
          </a:p>
          <a:p>
            <a:pPr eaLnBrk="1" hangingPunct="1"/>
            <a:r>
              <a:rPr lang="el-GR" altLang="el-GR" sz="2000" dirty="0"/>
              <a:t>Πιστεύετε ότι το γενετικό υλικό στα </a:t>
            </a:r>
            <a:r>
              <a:rPr lang="el-GR" altLang="el-GR" sz="2000" dirty="0" err="1"/>
              <a:t>ευκαρυωτικά</a:t>
            </a:r>
            <a:r>
              <a:rPr lang="el-GR" altLang="el-GR" sz="2000" dirty="0"/>
              <a:t> κύτταρα είναι ένα ενιαίο μόριο ή πολλά και πόσα;  ……………………………………………………………………………….</a:t>
            </a:r>
          </a:p>
          <a:p>
            <a:pPr eaLnBrk="1" hangingPunct="1">
              <a:buFont typeface="Wingdings 2" panose="05020102010507070707" pitchFamily="18" charset="2"/>
              <a:buNone/>
            </a:pPr>
            <a:endParaRPr lang="el-GR" altLang="el-GR" sz="800" dirty="0"/>
          </a:p>
          <a:p>
            <a:pPr eaLnBrk="1" hangingPunct="1"/>
            <a:r>
              <a:rPr lang="el-GR" altLang="el-GR" sz="2000" dirty="0"/>
              <a:t>Νομίζετε ότι τα χρωμοσώματα, οι αδελφές </a:t>
            </a:r>
            <a:r>
              <a:rPr lang="el-GR" altLang="el-GR" sz="2000" dirty="0" err="1"/>
              <a:t>χρωματίδες</a:t>
            </a:r>
            <a:r>
              <a:rPr lang="el-GR" altLang="el-GR" sz="2000" dirty="0"/>
              <a:t>, τα ινίδια χρωματίνης διαφέρουν σε χημική σύσταση;……………………………………………………………………….</a:t>
            </a:r>
          </a:p>
          <a:p>
            <a:pPr eaLnBrk="1" hangingPunct="1"/>
            <a:endParaRPr lang="el-GR" altLang="el-GR" sz="800" dirty="0"/>
          </a:p>
          <a:p>
            <a:pPr eaLnBrk="1" hangingPunct="1"/>
            <a:r>
              <a:rPr lang="el-GR" altLang="el-GR" sz="2000" dirty="0"/>
              <a:t>Πιστεύετε ότι συμμετέχουν πρωτεΐνες στη διαμόρφωσή αυτών των δομών; …………………………………………………………………………………………………………………………</a:t>
            </a:r>
          </a:p>
          <a:p>
            <a:pPr eaLnBrk="1" hangingPunct="1"/>
            <a:endParaRPr lang="el-GR" altLang="el-GR" sz="800" dirty="0"/>
          </a:p>
          <a:p>
            <a:pPr eaLnBrk="1" hangingPunct="1"/>
            <a:r>
              <a:rPr lang="el-GR" altLang="el-GR" sz="2000" dirty="0"/>
              <a:t>Τι είναι τα ομόλογα χρωμοσώματα; …………………………………………………………………</a:t>
            </a:r>
          </a:p>
          <a:p>
            <a:pPr eaLnBrk="1" hangingPunct="1"/>
            <a:endParaRPr lang="el-GR" altLang="el-GR" sz="700" dirty="0"/>
          </a:p>
          <a:p>
            <a:pPr eaLnBrk="1" hangingPunct="1"/>
            <a:r>
              <a:rPr lang="el-GR" altLang="el-GR" sz="2000" dirty="0"/>
              <a:t>Πιστεύετε ότι όλοι οι οργανισμοί έχουν ίδιο αριθμό χρωμοσωμάτων;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2531" name="Rectangle 3"/>
          <p:cNvSpPr>
            <a:spLocks noGrp="1"/>
          </p:cNvSpPr>
          <p:nvPr>
            <p:ph type="body" sz="half" idx="4294967295"/>
          </p:nvPr>
        </p:nvSpPr>
        <p:spPr>
          <a:xfrm>
            <a:off x="301625" y="1341438"/>
            <a:ext cx="8591550" cy="1943100"/>
          </a:xfrm>
        </p:spPr>
        <p:txBody>
          <a:bodyPr/>
          <a:lstStyle/>
          <a:p>
            <a:pPr eaLnBrk="1" hangingPunct="1"/>
            <a:r>
              <a:rPr lang="el-GR" altLang="el-GR" b="1" dirty="0"/>
              <a:t>Δραστηριότητα 2η</a:t>
            </a:r>
            <a:r>
              <a:rPr lang="en-US" altLang="el-GR" dirty="0"/>
              <a:t> </a:t>
            </a:r>
            <a:r>
              <a:rPr lang="el-GR" altLang="el-GR" dirty="0"/>
              <a:t>(έλεγχος ορθότητας των προβλέψεων και ανακάλυψη σωστών απαντήσεων)</a:t>
            </a:r>
          </a:p>
          <a:p>
            <a:pPr eaLnBrk="1" hangingPunct="1"/>
            <a:endParaRPr lang="el-GR" altLang="el-GR" sz="800" dirty="0"/>
          </a:p>
          <a:p>
            <a:pPr eaLnBrk="1" hangingPunct="1"/>
            <a:r>
              <a:rPr lang="el-GR" altLang="el-GR" sz="2000" dirty="0"/>
              <a:t>Παρακολουθήστε το βίντεο με τίτλο </a:t>
            </a:r>
            <a:r>
              <a:rPr lang="el-GR" altLang="el-GR" sz="2000" dirty="0">
                <a:hlinkClick r:id="rId2"/>
              </a:rPr>
              <a:t>«Συσπείρωση</a:t>
            </a:r>
            <a:r>
              <a:rPr lang="en-US" altLang="el-GR" sz="2000" dirty="0">
                <a:hlinkClick r:id="rId2"/>
              </a:rPr>
              <a:t> DNA</a:t>
            </a:r>
            <a:r>
              <a:rPr lang="el-GR" altLang="el-GR" sz="2000" dirty="0">
                <a:hlinkClick r:id="rId2"/>
              </a:rPr>
              <a:t>» (00:01:42) </a:t>
            </a:r>
            <a:r>
              <a:rPr lang="el-GR" altLang="el-GR" sz="2000" dirty="0"/>
              <a:t>και τις εικόνες που ακολουθούν                     </a:t>
            </a:r>
            <a:r>
              <a:rPr lang="en-US" altLang="el-GR" sz="2000" dirty="0">
                <a:hlinkClick r:id="rId2"/>
              </a:rPr>
              <a:t>http://youtu.be/9kQpYdCnU14</a:t>
            </a:r>
            <a:r>
              <a:rPr lang="el-GR" altLang="el-GR" sz="2000" dirty="0"/>
              <a:t> </a:t>
            </a:r>
          </a:p>
        </p:txBody>
      </p:sp>
      <p:pic>
        <p:nvPicPr>
          <p:cNvPr id="2253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997200"/>
            <a:ext cx="6048375"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12_07-lampb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28098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loadB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21478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0" descr="img1_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0"/>
            <a:ext cx="630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4579" name="Rectangle 3"/>
          <p:cNvSpPr>
            <a:spLocks noGrp="1"/>
          </p:cNvSpPr>
          <p:nvPr>
            <p:ph type="body" idx="4294967295"/>
          </p:nvPr>
        </p:nvSpPr>
        <p:spPr>
          <a:xfrm>
            <a:off x="301625" y="1524000"/>
            <a:ext cx="8534400" cy="4598988"/>
          </a:xfrm>
        </p:spPr>
        <p:txBody>
          <a:bodyPr/>
          <a:lstStyle/>
          <a:p>
            <a:pPr eaLnBrk="1" hangingPunct="1"/>
            <a:r>
              <a:rPr lang="el-GR" altLang="el-GR"/>
              <a:t>Απαντήστε στις ερωτήσεις: </a:t>
            </a:r>
          </a:p>
          <a:p>
            <a:pPr eaLnBrk="1" hangingPunct="1"/>
            <a:endParaRPr lang="el-GR" altLang="el-GR"/>
          </a:p>
          <a:p>
            <a:pPr eaLnBrk="1" hangingPunct="1"/>
            <a:r>
              <a:rPr lang="el-GR" altLang="el-GR"/>
              <a:t>Τα χρωμοσώματα, οι αδελφές χρωματίδες, τα ινίδια χρωματίνης διαφέρουν σε χημική σύσταση; ……………………………….</a:t>
            </a:r>
          </a:p>
          <a:p>
            <a:pPr eaLnBrk="1" hangingPunct="1"/>
            <a:endParaRPr lang="el-GR" altLang="el-GR" sz="900"/>
          </a:p>
          <a:p>
            <a:pPr eaLnBrk="1" hangingPunct="1"/>
            <a:r>
              <a:rPr lang="el-GR" altLang="el-GR"/>
              <a:t>Συμμετέχουν πρωτεΐνες στη διαμόρφωσή αυτών των δομών; ………………………………………………….</a:t>
            </a:r>
          </a:p>
          <a:p>
            <a:pPr eaLnBrk="1" hangingPunct="1"/>
            <a:endParaRPr lang="el-GR" altLang="el-GR"/>
          </a:p>
          <a:p>
            <a:pPr eaLnBrk="1" hangingPunct="1"/>
            <a:endParaRPr lang="el-GR"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5603" name="Rectangle 3"/>
          <p:cNvSpPr>
            <a:spLocks noGrp="1"/>
          </p:cNvSpPr>
          <p:nvPr>
            <p:ph type="body" idx="4294967295"/>
          </p:nvPr>
        </p:nvSpPr>
        <p:spPr>
          <a:xfrm>
            <a:off x="179388" y="1412875"/>
            <a:ext cx="6337300" cy="2376488"/>
          </a:xfrm>
        </p:spPr>
        <p:txBody>
          <a:bodyPr/>
          <a:lstStyle/>
          <a:p>
            <a:pPr eaLnBrk="1" hangingPunct="1">
              <a:lnSpc>
                <a:spcPct val="80000"/>
              </a:lnSpc>
            </a:pPr>
            <a:r>
              <a:rPr lang="el-GR" altLang="el-GR" sz="2000" b="1" dirty="0"/>
              <a:t>Δραστηριότητα 3η</a:t>
            </a:r>
            <a:r>
              <a:rPr lang="en-US" altLang="el-GR" sz="2000" dirty="0"/>
              <a:t> </a:t>
            </a:r>
            <a:r>
              <a:rPr lang="el-GR" altLang="el-GR" sz="2000" dirty="0"/>
              <a:t>(έλεγχος ορθότητας των προβλέψεων και ανακάλυψη σωστών απαντήσεων)</a:t>
            </a:r>
          </a:p>
          <a:p>
            <a:pPr eaLnBrk="1" hangingPunct="1">
              <a:lnSpc>
                <a:spcPct val="80000"/>
              </a:lnSpc>
            </a:pPr>
            <a:endParaRPr lang="el-GR" altLang="el-GR" sz="1000" dirty="0"/>
          </a:p>
          <a:p>
            <a:pPr eaLnBrk="1" hangingPunct="1">
              <a:lnSpc>
                <a:spcPct val="80000"/>
              </a:lnSpc>
            </a:pPr>
            <a:r>
              <a:rPr lang="el-GR" altLang="el-GR" sz="1800" dirty="0"/>
              <a:t>Παρατηρήστε τις εικόνες και τις προσομοιώσεις που ακολουθούν</a:t>
            </a:r>
          </a:p>
          <a:p>
            <a:pPr eaLnBrk="1" hangingPunct="1">
              <a:lnSpc>
                <a:spcPct val="80000"/>
              </a:lnSpc>
            </a:pPr>
            <a:endParaRPr lang="el-GR" altLang="el-GR" sz="1000" dirty="0"/>
          </a:p>
          <a:p>
            <a:pPr eaLnBrk="1" hangingPunct="1">
              <a:lnSpc>
                <a:spcPct val="80000"/>
              </a:lnSpc>
            </a:pPr>
            <a:r>
              <a:rPr lang="el-GR" altLang="el-GR" sz="1800" dirty="0"/>
              <a:t>Προσομοίωση μη φυσιολογικής μείωσης και γονιμοποίησης 1(</a:t>
            </a:r>
            <a:r>
              <a:rPr lang="el-GR" altLang="el-GR" sz="1800" dirty="0" err="1"/>
              <a:t>Τρισωμία</a:t>
            </a:r>
            <a:r>
              <a:rPr lang="el-GR" altLang="el-GR" sz="1800" dirty="0"/>
              <a:t>) και 2(</a:t>
            </a:r>
            <a:r>
              <a:rPr lang="el-GR" altLang="el-GR" sz="1800" dirty="0" err="1"/>
              <a:t>Μονοσωμία</a:t>
            </a:r>
            <a:r>
              <a:rPr lang="el-GR" altLang="el-GR" sz="1800" dirty="0"/>
              <a:t>) ή </a:t>
            </a:r>
            <a:r>
              <a:rPr lang="el-GR" altLang="el-GR" sz="1800" dirty="0">
                <a:hlinkClick r:id="rId2"/>
              </a:rPr>
              <a:t>διαδίκτυο </a:t>
            </a:r>
            <a:r>
              <a:rPr lang="el-GR" altLang="el-GR" sz="1600" dirty="0">
                <a:hlinkClick r:id="rId2"/>
              </a:rPr>
              <a:t>(</a:t>
            </a:r>
            <a:r>
              <a:rPr lang="en-US" altLang="el-GR" sz="1600" dirty="0">
                <a:hlinkClick r:id="rId2"/>
              </a:rPr>
              <a:t>http://learn.genetics.utah.edu/content/disorders/extraormissing/</a:t>
            </a:r>
            <a:r>
              <a:rPr lang="el-GR" altLang="el-GR" sz="1600" dirty="0">
                <a:hlinkClick r:id="rId2"/>
              </a:rPr>
              <a:t>) </a:t>
            </a:r>
            <a:endParaRPr lang="el-GR" altLang="el-GR" sz="1600" dirty="0"/>
          </a:p>
        </p:txBody>
      </p:sp>
      <p:pic>
        <p:nvPicPr>
          <p:cNvPr id="25604" name="Picture 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14738"/>
            <a:ext cx="4895850"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05" name="Group 43"/>
          <p:cNvGrpSpPr>
            <a:grpSpLocks/>
          </p:cNvGrpSpPr>
          <p:nvPr/>
        </p:nvGrpSpPr>
        <p:grpSpPr bwMode="auto">
          <a:xfrm>
            <a:off x="684213" y="3541713"/>
            <a:ext cx="3744912" cy="1951037"/>
            <a:chOff x="521" y="2296"/>
            <a:chExt cx="2359" cy="1229"/>
          </a:xfrm>
        </p:grpSpPr>
        <p:sp>
          <p:nvSpPr>
            <p:cNvPr id="25608" name="Text Box 8"/>
            <p:cNvSpPr txBox="1">
              <a:spLocks noChangeArrowheads="1"/>
            </p:cNvSpPr>
            <p:nvPr/>
          </p:nvSpPr>
          <p:spPr bwMode="auto">
            <a:xfrm>
              <a:off x="2562" y="2296"/>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16</a:t>
              </a:r>
              <a:endParaRPr lang="el-GR" altLang="el-GR">
                <a:solidFill>
                  <a:srgbClr val="FF0000"/>
                </a:solidFill>
              </a:endParaRPr>
            </a:p>
          </p:txBody>
        </p:sp>
        <p:sp>
          <p:nvSpPr>
            <p:cNvPr id="25609" name="Text Box 30"/>
            <p:cNvSpPr txBox="1">
              <a:spLocks noChangeArrowheads="1"/>
            </p:cNvSpPr>
            <p:nvPr/>
          </p:nvSpPr>
          <p:spPr bwMode="auto">
            <a:xfrm>
              <a:off x="2200" y="2296"/>
              <a:ext cx="3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46</a:t>
              </a:r>
              <a:endParaRPr lang="el-GR" altLang="el-GR">
                <a:solidFill>
                  <a:srgbClr val="FF0000"/>
                </a:solidFill>
              </a:endParaRPr>
            </a:p>
          </p:txBody>
        </p:sp>
        <p:sp>
          <p:nvSpPr>
            <p:cNvPr id="25610" name="Text Box 31"/>
            <p:cNvSpPr txBox="1">
              <a:spLocks noChangeArrowheads="1"/>
            </p:cNvSpPr>
            <p:nvPr/>
          </p:nvSpPr>
          <p:spPr bwMode="auto">
            <a:xfrm>
              <a:off x="2109" y="2886"/>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52</a:t>
              </a:r>
              <a:endParaRPr lang="el-GR" altLang="el-GR">
                <a:solidFill>
                  <a:srgbClr val="FF0000"/>
                </a:solidFill>
              </a:endParaRPr>
            </a:p>
          </p:txBody>
        </p:sp>
        <p:sp>
          <p:nvSpPr>
            <p:cNvPr id="25611" name="Text Box 32"/>
            <p:cNvSpPr txBox="1">
              <a:spLocks noChangeArrowheads="1"/>
            </p:cNvSpPr>
            <p:nvPr/>
          </p:nvSpPr>
          <p:spPr bwMode="auto">
            <a:xfrm>
              <a:off x="1565" y="2886"/>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80</a:t>
              </a:r>
              <a:endParaRPr lang="el-GR" altLang="el-GR">
                <a:solidFill>
                  <a:srgbClr val="FF0000"/>
                </a:solidFill>
              </a:endParaRPr>
            </a:p>
          </p:txBody>
        </p:sp>
        <p:sp>
          <p:nvSpPr>
            <p:cNvPr id="25612" name="Text Box 33"/>
            <p:cNvSpPr txBox="1">
              <a:spLocks noChangeArrowheads="1"/>
            </p:cNvSpPr>
            <p:nvPr/>
          </p:nvSpPr>
          <p:spPr bwMode="auto">
            <a:xfrm>
              <a:off x="1066" y="2840"/>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8</a:t>
              </a:r>
              <a:endParaRPr lang="el-GR" altLang="el-GR">
                <a:solidFill>
                  <a:srgbClr val="FF0000"/>
                </a:solidFill>
              </a:endParaRPr>
            </a:p>
          </p:txBody>
        </p:sp>
        <p:sp>
          <p:nvSpPr>
            <p:cNvPr id="25613" name="Text Box 34"/>
            <p:cNvSpPr txBox="1">
              <a:spLocks noChangeArrowheads="1"/>
            </p:cNvSpPr>
            <p:nvPr/>
          </p:nvSpPr>
          <p:spPr bwMode="auto">
            <a:xfrm>
              <a:off x="521" y="2840"/>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28</a:t>
              </a:r>
              <a:endParaRPr lang="el-GR" altLang="el-GR">
                <a:solidFill>
                  <a:srgbClr val="FF0000"/>
                </a:solidFill>
              </a:endParaRPr>
            </a:p>
          </p:txBody>
        </p:sp>
        <p:sp>
          <p:nvSpPr>
            <p:cNvPr id="25614" name="Text Box 35"/>
            <p:cNvSpPr txBox="1">
              <a:spLocks noChangeArrowheads="1"/>
            </p:cNvSpPr>
            <p:nvPr/>
          </p:nvSpPr>
          <p:spPr bwMode="auto">
            <a:xfrm>
              <a:off x="567" y="3294"/>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a:solidFill>
                    <a:srgbClr val="FF0000"/>
                  </a:solidFill>
                </a:rPr>
                <a:t>12</a:t>
              </a:r>
              <a:endParaRPr lang="el-GR" altLang="el-GR">
                <a:solidFill>
                  <a:srgbClr val="FF0000"/>
                </a:solidFill>
              </a:endParaRPr>
            </a:p>
          </p:txBody>
        </p:sp>
      </p:grpSp>
      <p:pic>
        <p:nvPicPr>
          <p:cNvPr id="2560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963" y="908050"/>
            <a:ext cx="2205037"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45" descr="ari8mos xrwmosomat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594100"/>
            <a:ext cx="471646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6627" name="Rectangle 3"/>
          <p:cNvSpPr>
            <a:spLocks noGrp="1"/>
          </p:cNvSpPr>
          <p:nvPr>
            <p:ph type="body" idx="4294967295"/>
          </p:nvPr>
        </p:nvSpPr>
        <p:spPr>
          <a:xfrm>
            <a:off x="301625" y="1628775"/>
            <a:ext cx="8534400" cy="3671888"/>
          </a:xfrm>
        </p:spPr>
        <p:txBody>
          <a:bodyPr/>
          <a:lstStyle/>
          <a:p>
            <a:pPr eaLnBrk="1" hangingPunct="1"/>
            <a:r>
              <a:rPr lang="el-GR" altLang="el-GR"/>
              <a:t>Απαντήστε στις ερωτήσεις: </a:t>
            </a:r>
          </a:p>
          <a:p>
            <a:pPr eaLnBrk="1" hangingPunct="1"/>
            <a:endParaRPr lang="el-GR" altLang="el-GR" sz="800"/>
          </a:p>
          <a:p>
            <a:pPr eaLnBrk="1" hangingPunct="1"/>
            <a:r>
              <a:rPr lang="el-GR" altLang="el-GR"/>
              <a:t>Ο αριθμός των χρωμοσωμάτων είναι χαρακτηριστικός του είδους; ……………………………….</a:t>
            </a:r>
          </a:p>
          <a:p>
            <a:pPr eaLnBrk="1" hangingPunct="1"/>
            <a:endParaRPr lang="el-GR" altLang="el-GR" sz="900"/>
          </a:p>
          <a:p>
            <a:pPr eaLnBrk="1" hangingPunct="1"/>
            <a:r>
              <a:rPr lang="el-GR" altLang="el-GR"/>
              <a:t>Στους διπλοειδείς οργανισμούς από πού προέρχονται τα ομόλογα χρωμοσώματα;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7651" name="Rectangle 3"/>
          <p:cNvSpPr>
            <a:spLocks noGrp="1"/>
          </p:cNvSpPr>
          <p:nvPr>
            <p:ph type="body" idx="4294967295"/>
          </p:nvPr>
        </p:nvSpPr>
        <p:spPr>
          <a:xfrm>
            <a:off x="179388" y="1341438"/>
            <a:ext cx="8785225" cy="4967287"/>
          </a:xfrm>
        </p:spPr>
        <p:txBody>
          <a:bodyPr/>
          <a:lstStyle/>
          <a:p>
            <a:pPr eaLnBrk="1" hangingPunct="1">
              <a:lnSpc>
                <a:spcPct val="90000"/>
              </a:lnSpc>
            </a:pPr>
            <a:r>
              <a:rPr lang="el-GR" altLang="el-GR" b="1"/>
              <a:t>Δραστηριότητα 5 </a:t>
            </a:r>
            <a:r>
              <a:rPr lang="el-GR" altLang="el-GR"/>
              <a:t>(Αντιπαραβολή προβλέψεων και παρατηρήσεων και αναδόμηση των αντιλήψεων του μαθητή) </a:t>
            </a:r>
          </a:p>
          <a:p>
            <a:pPr eaLnBrk="1" hangingPunct="1">
              <a:lnSpc>
                <a:spcPct val="90000"/>
              </a:lnSpc>
            </a:pPr>
            <a:endParaRPr lang="el-GR" altLang="el-GR" sz="2000"/>
          </a:p>
          <a:p>
            <a:pPr eaLnBrk="1" hangingPunct="1">
              <a:lnSpc>
                <a:spcPct val="90000"/>
              </a:lnSpc>
            </a:pPr>
            <a:r>
              <a:rPr lang="el-GR" altLang="el-GR" sz="2000"/>
              <a:t>Πιστεύατε ότι τα χρωμοσώματα, οι αδελφές χρωματίδες, τα ινίδια χρωματίνης διαφέρουν σε χημική σύσταση; ……………………………….και από τη δραστηριότητα 2 προέκυψε ότι  ………………………………………………</a:t>
            </a:r>
          </a:p>
          <a:p>
            <a:pPr eaLnBrk="1" hangingPunct="1">
              <a:lnSpc>
                <a:spcPct val="90000"/>
              </a:lnSpc>
            </a:pPr>
            <a:endParaRPr lang="el-GR" altLang="el-GR" sz="1000"/>
          </a:p>
          <a:p>
            <a:pPr eaLnBrk="1" hangingPunct="1">
              <a:lnSpc>
                <a:spcPct val="90000"/>
              </a:lnSpc>
            </a:pPr>
            <a:r>
              <a:rPr lang="el-GR" altLang="el-GR" sz="2000"/>
              <a:t>Πιστεύατε ότι συμμετέχουν πρωτεΐνες στη διαμόρφωσή αυτών των δομών; ……………………………… και από τη δραστηριότητα 2 προέκυψε ότι  …………………..</a:t>
            </a:r>
          </a:p>
          <a:p>
            <a:pPr eaLnBrk="1" hangingPunct="1">
              <a:lnSpc>
                <a:spcPct val="90000"/>
              </a:lnSpc>
            </a:pPr>
            <a:endParaRPr lang="el-GR" altLang="el-GR" sz="1000"/>
          </a:p>
          <a:p>
            <a:pPr eaLnBrk="1" hangingPunct="1">
              <a:lnSpc>
                <a:spcPct val="90000"/>
              </a:lnSpc>
            </a:pPr>
            <a:r>
              <a:rPr lang="el-GR" altLang="el-GR" sz="2000"/>
              <a:t>Πιστεύατε ότι το γενετικό υλικό στα ευκαρυωτικά κύτταρα είναι ένα ενιαίο μόριο ή  πολλά…………….……………… και από τη δραστηριότητα 3 προέκυψε ότι  …………………………………… και ο αριθμός τους είναι χαρακτηριστικός του </a:t>
            </a:r>
            <a:r>
              <a:rPr lang="en-US" altLang="el-GR" sz="2000"/>
              <a:t>……….</a:t>
            </a:r>
            <a:r>
              <a:rPr lang="el-GR" altLang="el-GR" sz="2000"/>
              <a:t>.</a:t>
            </a:r>
          </a:p>
          <a:p>
            <a:pPr eaLnBrk="1" hangingPunct="1">
              <a:lnSpc>
                <a:spcPct val="90000"/>
              </a:lnSpc>
              <a:buFont typeface="Wingdings 2" panose="05020102010507070707" pitchFamily="18" charset="2"/>
              <a:buNone/>
            </a:pPr>
            <a:endParaRPr lang="el-GR" altLang="el-GR" sz="800"/>
          </a:p>
          <a:p>
            <a:pPr eaLnBrk="1" hangingPunct="1">
              <a:lnSpc>
                <a:spcPct val="90000"/>
              </a:lnSpc>
            </a:pPr>
            <a:r>
              <a:rPr lang="el-GR" altLang="el-GR" sz="2000"/>
              <a:t>Πιστεύατε ότι τα ομόλογα χρωμοσώματα είναι …………………………………………και από τη 3</a:t>
            </a:r>
            <a:r>
              <a:rPr lang="el-GR" altLang="el-GR" sz="2000" baseline="30000"/>
              <a:t>η</a:t>
            </a:r>
            <a:r>
              <a:rPr lang="el-GR" altLang="el-GR" sz="2000"/>
              <a:t> δραστηριότητα προέκυψε ότι ……………………………………...</a:t>
            </a:r>
            <a:endParaRPr lang="el-GR" altLang="el-GR"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8675" name="Rectangle 3"/>
          <p:cNvSpPr>
            <a:spLocks noGrp="1"/>
          </p:cNvSpPr>
          <p:nvPr>
            <p:ph type="body" idx="4294967295"/>
          </p:nvPr>
        </p:nvSpPr>
        <p:spPr>
          <a:xfrm>
            <a:off x="323850" y="1412875"/>
            <a:ext cx="8534400" cy="4824413"/>
          </a:xfrm>
        </p:spPr>
        <p:txBody>
          <a:bodyPr/>
          <a:lstStyle/>
          <a:p>
            <a:pPr eaLnBrk="1" hangingPunct="1"/>
            <a:r>
              <a:rPr lang="el-GR" altLang="el-GR"/>
              <a:t>Συμπεράσματα</a:t>
            </a:r>
            <a:endParaRPr lang="en-US" altLang="el-GR"/>
          </a:p>
          <a:p>
            <a:pPr eaLnBrk="1" hangingPunct="1"/>
            <a:endParaRPr lang="en-US" altLang="el-GR" sz="1000"/>
          </a:p>
          <a:p>
            <a:pPr eaLnBrk="1" hangingPunct="1"/>
            <a:r>
              <a:rPr lang="el-GR" altLang="el-GR"/>
              <a:t>Το γενετικό υλικό στα ανθρώπινα κύτταρα αποτελείται από ………</a:t>
            </a:r>
            <a:r>
              <a:rPr lang="el-GR" altLang="el-GR">
                <a:latin typeface="Arial" panose="020B0604020202020204" pitchFamily="34" charset="0"/>
              </a:rPr>
              <a:t>….</a:t>
            </a:r>
            <a:r>
              <a:rPr lang="el-GR" altLang="el-GR"/>
              <a:t> μόρια.</a:t>
            </a:r>
          </a:p>
          <a:p>
            <a:pPr eaLnBrk="1" hangingPunct="1"/>
            <a:endParaRPr lang="el-GR" altLang="el-GR" sz="1000"/>
          </a:p>
          <a:p>
            <a:pPr eaLnBrk="1" hangingPunct="1"/>
            <a:r>
              <a:rPr lang="el-GR" altLang="el-GR"/>
              <a:t>Τα χρωμοσώματα, οι αδελφές χρωματίδες, τα ινίδια χρωματίνης διαφέρουν σε χημική σύσταση;</a:t>
            </a:r>
            <a:r>
              <a:rPr lang="en-US" altLang="el-GR"/>
              <a:t> </a:t>
            </a:r>
            <a:r>
              <a:rPr lang="el-GR" altLang="el-GR"/>
              <a:t>……………………………………………</a:t>
            </a:r>
          </a:p>
          <a:p>
            <a:pPr eaLnBrk="1" hangingPunct="1"/>
            <a:endParaRPr lang="el-GR" altLang="el-GR" sz="1000"/>
          </a:p>
          <a:p>
            <a:pPr eaLnBrk="1" hangingPunct="1"/>
            <a:r>
              <a:rPr lang="el-GR" altLang="el-GR"/>
              <a:t>Συμμετέχουν πρωτεΐνες στη διαμόρφωσή αυτών των δομών; ………………………………………………………………………………………………</a:t>
            </a:r>
          </a:p>
          <a:p>
            <a:pPr eaLnBrk="1" hangingPunct="1"/>
            <a:endParaRPr lang="el-GR" altLang="el-GR" sz="1000"/>
          </a:p>
          <a:p>
            <a:pPr eaLnBrk="1" hangingPunct="1"/>
            <a:r>
              <a:rPr lang="el-GR" altLang="el-GR"/>
              <a:t>Τι είναι τα ομόλογα χρωμοσώματα;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0825" y="1628775"/>
            <a:ext cx="8642350" cy="3600450"/>
          </a:xfrm>
        </p:spPr>
        <p:txBody>
          <a:bodyPr/>
          <a:lstStyle/>
          <a:p>
            <a:pPr algn="l">
              <a:lnSpc>
                <a:spcPct val="90000"/>
              </a:lnSpc>
            </a:pPr>
            <a:r>
              <a:rPr lang="el-GR" altLang="el-GR" sz="2400" b="0" cap="none">
                <a:solidFill>
                  <a:schemeClr val="tx1"/>
                </a:solidFill>
              </a:rPr>
              <a:t>Βιολογία, Κληρονομικότητα, Χρωμοσωμικές ανωμαλίες και Σύνδρομα.</a:t>
            </a:r>
          </a:p>
          <a:p>
            <a:pPr algn="l">
              <a:lnSpc>
                <a:spcPct val="90000"/>
              </a:lnSpc>
            </a:pPr>
            <a:endParaRPr lang="el-GR" altLang="el-GR" sz="2400" b="0" cap="none">
              <a:solidFill>
                <a:schemeClr val="tx1"/>
              </a:solidFill>
            </a:endParaRPr>
          </a:p>
          <a:p>
            <a:pPr algn="l">
              <a:lnSpc>
                <a:spcPct val="90000"/>
              </a:lnSpc>
            </a:pPr>
            <a:r>
              <a:rPr lang="el-GR" altLang="el-GR" sz="2400" cap="none">
                <a:solidFill>
                  <a:schemeClr val="tx1"/>
                </a:solidFill>
              </a:rPr>
              <a:t>Διδακτική ενότητα: Βιολογία Γ΄ τάξης Λυκείου Θετικής Κατεύθυνσης</a:t>
            </a:r>
          </a:p>
          <a:p>
            <a:pPr algn="l">
              <a:lnSpc>
                <a:spcPct val="90000"/>
              </a:lnSpc>
            </a:pPr>
            <a:endParaRPr lang="el-GR" altLang="el-GR" sz="2400" cap="none">
              <a:solidFill>
                <a:schemeClr val="tx1"/>
              </a:solidFill>
            </a:endParaRPr>
          </a:p>
          <a:p>
            <a:pPr algn="l">
              <a:lnSpc>
                <a:spcPct val="90000"/>
              </a:lnSpc>
            </a:pPr>
            <a:r>
              <a:rPr lang="el-GR" altLang="el-GR" sz="2400" cap="none">
                <a:solidFill>
                  <a:schemeClr val="tx1"/>
                </a:solidFill>
              </a:rPr>
              <a:t>Κεφ. 1ο: </a:t>
            </a:r>
            <a:r>
              <a:rPr lang="el-GR" altLang="el-GR" sz="2400" cap="none">
                <a:solidFill>
                  <a:schemeClr val="tx1"/>
                </a:solidFill>
                <a:latin typeface="Arial" panose="020B0604020202020204" pitchFamily="34" charset="0"/>
              </a:rPr>
              <a:t>Γ</a:t>
            </a:r>
            <a:r>
              <a:rPr lang="el-GR" altLang="el-GR" sz="2400" cap="none">
                <a:solidFill>
                  <a:schemeClr val="tx1"/>
                </a:solidFill>
              </a:rPr>
              <a:t>ενετικό υλικό</a:t>
            </a:r>
            <a:r>
              <a:rPr lang="el-GR" altLang="el-GR" sz="2400" cap="none">
                <a:solidFill>
                  <a:schemeClr val="tx1"/>
                </a:solidFill>
                <a:latin typeface="Arial" panose="020B0604020202020204" pitchFamily="34" charset="0"/>
              </a:rPr>
              <a:t> </a:t>
            </a:r>
            <a:r>
              <a:rPr lang="el-GR" altLang="el-GR" sz="2400" cap="none">
                <a:solidFill>
                  <a:schemeClr val="tx1"/>
                </a:solidFill>
              </a:rPr>
              <a:t>ευκαρυωτικών - Καρυότυπος</a:t>
            </a:r>
          </a:p>
          <a:p>
            <a:pPr algn="l">
              <a:lnSpc>
                <a:spcPct val="90000"/>
              </a:lnSpc>
            </a:pPr>
            <a:endParaRPr lang="el-GR" altLang="el-GR" sz="2400" cap="none">
              <a:solidFill>
                <a:schemeClr val="tx1"/>
              </a:solidFill>
            </a:endParaRPr>
          </a:p>
          <a:p>
            <a:pPr algn="l">
              <a:lnSpc>
                <a:spcPct val="90000"/>
              </a:lnSpc>
            </a:pPr>
            <a:r>
              <a:rPr lang="el-GR" altLang="el-GR" sz="2400" cap="none">
                <a:solidFill>
                  <a:schemeClr val="tx1"/>
                </a:solidFill>
              </a:rPr>
              <a:t>Εκτιμώμενη διάρκεια: </a:t>
            </a:r>
            <a:r>
              <a:rPr lang="en-US" altLang="el-GR" sz="2400" cap="none">
                <a:solidFill>
                  <a:schemeClr val="tx1"/>
                </a:solidFill>
              </a:rPr>
              <a:t>2</a:t>
            </a:r>
            <a:r>
              <a:rPr lang="el-GR" altLang="el-GR" sz="2400" cap="none">
                <a:solidFill>
                  <a:schemeClr val="tx1"/>
                </a:solidFill>
              </a:rPr>
              <a:t> διδακτικές ώρες</a:t>
            </a:r>
          </a:p>
        </p:txBody>
      </p:sp>
      <p:sp>
        <p:nvSpPr>
          <p:cNvPr id="2" name="1 - Τίτλος"/>
          <p:cNvSpPr>
            <a:spLocks noGrp="1"/>
          </p:cNvSpPr>
          <p:nvPr>
            <p:ph type="ctrTitle"/>
          </p:nvPr>
        </p:nvSpPr>
        <p:spPr>
          <a:xfrm>
            <a:off x="685800" y="381000"/>
            <a:ext cx="7772400" cy="527050"/>
          </a:xfrm>
        </p:spPr>
        <p:txBody>
          <a:bodyPr/>
          <a:lstStyle/>
          <a:p>
            <a:r>
              <a:rPr lang="el-GR" altLang="el-GR" sz="3200" b="1">
                <a:solidFill>
                  <a:srgbClr val="7B9899"/>
                </a:solidFill>
              </a:rPr>
              <a:t>Εμπλεκόμενες γνωστικές περιοχές</a:t>
            </a:r>
          </a:p>
        </p:txBody>
      </p:sp>
    </p:spTree>
    <p:extLst>
      <p:ext uri="{BB962C8B-B14F-4D97-AF65-F5344CB8AC3E}">
        <p14:creationId xmlns:p14="http://schemas.microsoft.com/office/powerpoint/2010/main" val="340072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r>
              <a:rPr lang="el-GR" altLang="el-GR" sz="2800"/>
              <a:t>1</a:t>
            </a:r>
            <a:r>
              <a:rPr lang="en-US" altLang="el-GR" sz="2800"/>
              <a:t>o </a:t>
            </a:r>
            <a:r>
              <a:rPr lang="el-GR" altLang="el-GR" sz="2800"/>
              <a:t>Φύλλο εργασίας</a:t>
            </a:r>
            <a:br>
              <a:rPr lang="el-GR" altLang="el-GR" sz="2800"/>
            </a:br>
            <a:r>
              <a:rPr lang="el-GR" altLang="el-GR" sz="2800"/>
              <a:t>Οργάνωση γενετικού υλικού</a:t>
            </a:r>
            <a:r>
              <a:rPr lang="en-US" altLang="el-GR" sz="2800"/>
              <a:t> </a:t>
            </a:r>
            <a:r>
              <a:rPr lang="el-GR" altLang="el-GR" sz="2800"/>
              <a:t>ευκαρυωτικών οργανισμών</a:t>
            </a:r>
          </a:p>
        </p:txBody>
      </p:sp>
      <p:sp>
        <p:nvSpPr>
          <p:cNvPr id="29699" name="Text Box 5"/>
          <p:cNvSpPr txBox="1">
            <a:spLocks noChangeArrowheads="1"/>
          </p:cNvSpPr>
          <p:nvPr/>
        </p:nvSpPr>
        <p:spPr bwMode="auto">
          <a:xfrm>
            <a:off x="4716016" y="2306648"/>
            <a:ext cx="345638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b="1" dirty="0">
                <a:latin typeface="Calibri" panose="020F0502020204030204" pitchFamily="34" charset="0"/>
                <a:hlinkClick r:id="rId2" action="ppaction://hlinkfile"/>
              </a:rPr>
              <a:t>Σταυρόλεξο</a:t>
            </a:r>
            <a:r>
              <a:rPr lang="el-GR" altLang="el-GR" sz="2400" b="1" dirty="0">
                <a:latin typeface="Calibri" panose="020F0502020204030204" pitchFamily="34" charset="0"/>
              </a:rPr>
              <a:t> </a:t>
            </a:r>
          </a:p>
          <a:p>
            <a:pPr algn="ctr" eaLnBrk="1" hangingPunct="1">
              <a:spcBef>
                <a:spcPct val="50000"/>
              </a:spcBef>
            </a:pPr>
            <a:r>
              <a:rPr lang="el-GR" altLang="el-GR" b="1" dirty="0">
                <a:latin typeface="Calibri" panose="020F0502020204030204" pitchFamily="34" charset="0"/>
              </a:rPr>
              <a:t>(με το πρόγραμμα </a:t>
            </a:r>
            <a:r>
              <a:rPr lang="en-US" altLang="el-GR" b="1" dirty="0">
                <a:latin typeface="Calibri" panose="020F0502020204030204" pitchFamily="34" charset="0"/>
              </a:rPr>
              <a:t>Hot potatoes</a:t>
            </a:r>
            <a:r>
              <a:rPr lang="el-GR" altLang="el-GR" b="1" dirty="0">
                <a:latin typeface="Calibri" panose="020F0502020204030204" pitchFamily="34" charset="0"/>
              </a:rPr>
              <a:t>) </a:t>
            </a:r>
          </a:p>
        </p:txBody>
      </p:sp>
      <p:sp>
        <p:nvSpPr>
          <p:cNvPr id="29700" name="Rectangle 6"/>
          <p:cNvSpPr>
            <a:spLocks noChangeArrowheads="1"/>
          </p:cNvSpPr>
          <p:nvPr/>
        </p:nvSpPr>
        <p:spPr bwMode="auto">
          <a:xfrm>
            <a:off x="356394" y="1678781"/>
            <a:ext cx="842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1"/>
              </a:buClr>
              <a:buSzPct val="85000"/>
              <a:buFont typeface="Wingdings 2" panose="05020102010507070707" pitchFamily="18" charset="2"/>
              <a:buChar char=""/>
            </a:pPr>
            <a:r>
              <a:rPr lang="el-GR" altLang="el-GR" sz="2400" b="1"/>
              <a:t> Δραστηριότητα 6 </a:t>
            </a:r>
            <a:r>
              <a:rPr lang="el-GR" altLang="el-GR" sz="2400"/>
              <a:t>(Ερωτήσεις αξιολόγησης)</a:t>
            </a:r>
          </a:p>
        </p:txBody>
      </p:sp>
      <p:pic>
        <p:nvPicPr>
          <p:cNvPr id="2" name="Picture 1"/>
          <p:cNvPicPr>
            <a:picLocks noChangeAspect="1"/>
          </p:cNvPicPr>
          <p:nvPr/>
        </p:nvPicPr>
        <p:blipFill rotWithShape="1">
          <a:blip r:embed="rId3"/>
          <a:srcRect l="27950" t="17960" r="28738" b="5658"/>
          <a:stretch/>
        </p:blipFill>
        <p:spPr>
          <a:xfrm>
            <a:off x="365450" y="2348880"/>
            <a:ext cx="3960440" cy="3888433"/>
          </a:xfrm>
          <a:prstGeom prst="rect">
            <a:avLst/>
          </a:prstGeom>
        </p:spPr>
      </p:pic>
      <p:pic>
        <p:nvPicPr>
          <p:cNvPr id="3" name="Picture 2"/>
          <p:cNvPicPr>
            <a:picLocks noChangeAspect="1"/>
          </p:cNvPicPr>
          <p:nvPr/>
        </p:nvPicPr>
        <p:blipFill rotWithShape="1">
          <a:blip r:embed="rId4"/>
          <a:srcRect l="14563" t="64006" r="51575" b="9381"/>
          <a:stretch/>
        </p:blipFill>
        <p:spPr>
          <a:xfrm>
            <a:off x="4441014" y="3354479"/>
            <a:ext cx="4248472" cy="1877233"/>
          </a:xfrm>
          <a:prstGeom prst="rect">
            <a:avLst/>
          </a:prstGeom>
        </p:spPr>
      </p:pic>
      <p:pic>
        <p:nvPicPr>
          <p:cNvPr id="7" name="Picture 6"/>
          <p:cNvPicPr>
            <a:picLocks noChangeAspect="1"/>
          </p:cNvPicPr>
          <p:nvPr/>
        </p:nvPicPr>
        <p:blipFill rotWithShape="1">
          <a:blip r:embed="rId4"/>
          <a:srcRect l="48426" t="64006" r="15350" b="25000"/>
          <a:stretch/>
        </p:blipFill>
        <p:spPr>
          <a:xfrm>
            <a:off x="4441014" y="5301196"/>
            <a:ext cx="4248472" cy="7248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0" y="333375"/>
            <a:ext cx="9144000" cy="758825"/>
          </a:xfrm>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sp>
        <p:nvSpPr>
          <p:cNvPr id="30723" name="Rectangle 3"/>
          <p:cNvSpPr>
            <a:spLocks noGrp="1"/>
          </p:cNvSpPr>
          <p:nvPr>
            <p:ph type="body" idx="4294967295"/>
          </p:nvPr>
        </p:nvSpPr>
        <p:spPr>
          <a:xfrm>
            <a:off x="107950" y="1341438"/>
            <a:ext cx="9036050" cy="5516562"/>
          </a:xfrm>
        </p:spPr>
        <p:txBody>
          <a:bodyPr/>
          <a:lstStyle/>
          <a:p>
            <a:pPr marL="265113" indent="-265113" eaLnBrk="1" hangingPunct="1"/>
            <a:r>
              <a:rPr lang="el-GR" altLang="el-GR" b="1"/>
              <a:t>Δραστηριότητα 1</a:t>
            </a:r>
            <a:r>
              <a:rPr lang="el-GR" altLang="el-GR" b="1" baseline="30000"/>
              <a:t>η</a:t>
            </a:r>
            <a:r>
              <a:rPr lang="el-GR" altLang="el-GR" b="1"/>
              <a:t> </a:t>
            </a:r>
            <a:r>
              <a:rPr lang="el-GR" altLang="el-GR"/>
              <a:t>(Ερωτήσεις πρόβλεψης)</a:t>
            </a:r>
          </a:p>
          <a:p>
            <a:pPr marL="265113" indent="-265113" eaLnBrk="1" hangingPunct="1">
              <a:buFont typeface="Wingdings 2" panose="05020102010507070707" pitchFamily="18" charset="2"/>
              <a:buNone/>
            </a:pPr>
            <a:endParaRPr lang="el-GR" altLang="el-GR" sz="1200"/>
          </a:p>
          <a:p>
            <a:pPr marL="265113" indent="-265113" eaLnBrk="1" hangingPunct="1">
              <a:buFont typeface="Wingdings 2" panose="05020102010507070707" pitchFamily="18" charset="2"/>
              <a:buNone/>
            </a:pPr>
            <a:r>
              <a:rPr lang="el-GR" altLang="el-GR" sz="2000"/>
              <a:t>1. Πιστεύετε ότι το </a:t>
            </a:r>
            <a:r>
              <a:rPr lang="en-US" altLang="el-GR" sz="2000"/>
              <a:t>DNA </a:t>
            </a:r>
            <a:r>
              <a:rPr lang="el-GR" altLang="el-GR" sz="2000"/>
              <a:t>είναι ορατό στο οπτικό μικροσκόπιο και σε ποια μορφή του (διπλή έλικα – ινίδια χρωματίνης – χρωμοσώματα) ………………………………………….</a:t>
            </a:r>
          </a:p>
          <a:p>
            <a:pPr marL="265113" indent="-265113" eaLnBrk="1" hangingPunct="1">
              <a:buFont typeface="Wingdings 2" panose="05020102010507070707" pitchFamily="18" charset="2"/>
              <a:buNone/>
            </a:pPr>
            <a:r>
              <a:rPr lang="el-GR" altLang="el-GR" sz="2000"/>
              <a:t>2. Πιστεύετε ότι το </a:t>
            </a:r>
            <a:r>
              <a:rPr lang="en-US" altLang="el-GR" sz="2000"/>
              <a:t>DNA </a:t>
            </a:r>
            <a:r>
              <a:rPr lang="el-GR" altLang="el-GR" sz="2000"/>
              <a:t>είναι σε μορφή χρωμοσωμάτων σε όλες τις φάσεις του κυτταρικού κύκλου; …………………………………………………………………………………………..</a:t>
            </a:r>
          </a:p>
          <a:p>
            <a:pPr marL="265113" indent="-265113" eaLnBrk="1" hangingPunct="1">
              <a:buFont typeface="Wingdings 2" panose="05020102010507070707" pitchFamily="18" charset="2"/>
              <a:buNone/>
            </a:pPr>
            <a:r>
              <a:rPr lang="el-GR" altLang="el-GR" sz="2000"/>
              <a:t>3. Νομίζετε ότι τα χρωμοσώματα στο μικροσκοπικό  παρασκεύασμα  θα είναι σε σειρά ελαττούμενου μεγέθους; …….…………………………………………………………………..</a:t>
            </a:r>
          </a:p>
          <a:p>
            <a:pPr marL="265113" indent="-265113" eaLnBrk="1" hangingPunct="1">
              <a:buFont typeface="Wingdings 2" panose="05020102010507070707" pitchFamily="18" charset="2"/>
              <a:buNone/>
            </a:pPr>
            <a:r>
              <a:rPr lang="el-GR" altLang="el-GR" sz="2000"/>
              <a:t>4. Πιστεύετε ότι μπορείτε να ξεχωρίσετε σε ποιο φύλο (</a:t>
            </a:r>
            <a:r>
              <a:rPr lang="el-GR" altLang="el-GR" sz="2000">
                <a:cs typeface="Arial" panose="020B0604020202020204" pitchFamily="34" charset="0"/>
              </a:rPr>
              <a:t>♀, ♂)</a:t>
            </a:r>
            <a:r>
              <a:rPr lang="el-GR" altLang="el-GR" sz="2000"/>
              <a:t> ανήκουν τα χρωμοσώματα στο μικροσκοπικό παρασκεύασμα; .…………………………………………..</a:t>
            </a:r>
          </a:p>
          <a:p>
            <a:pPr marL="265113" indent="-265113" eaLnBrk="1" hangingPunct="1">
              <a:buFont typeface="Wingdings 2" panose="05020102010507070707" pitchFamily="18" charset="2"/>
              <a:buNone/>
            </a:pPr>
            <a:r>
              <a:rPr lang="el-GR" altLang="el-GR" sz="2000"/>
              <a:t>5. Η παρατήρηση γίνεται σε άθικτα κύτταρα ή σε κύτταρα τα οποία έχουν υποστεί κάποια επεξεργασία και ποια είναι αυτή; ………………………………………………………….</a:t>
            </a:r>
          </a:p>
          <a:p>
            <a:pPr marL="265113" indent="-265113" eaLnBrk="1" hangingPunct="1">
              <a:buFont typeface="Wingdings 2" panose="05020102010507070707" pitchFamily="18" charset="2"/>
              <a:buNone/>
            </a:pPr>
            <a:r>
              <a:rPr lang="el-GR" altLang="el-GR" sz="2000"/>
              <a:t>6. Μπορούμε από την απεικόνιση του καρυότυπου να βγάλουμε συμπεράσματα για το είδος του οργανισμού, το φύλο ή για κληρονομικές ασθένειες του ατόμου;</a:t>
            </a:r>
          </a:p>
          <a:p>
            <a:pPr marL="265113" indent="-265113" eaLnBrk="1" hangingPunct="1">
              <a:buFont typeface="Wingdings 2" panose="05020102010507070707" pitchFamily="18" charset="2"/>
              <a:buNone/>
            </a:pPr>
            <a:r>
              <a:rPr lang="el-GR" altLang="el-GR" sz="20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323850" y="260350"/>
            <a:ext cx="8534400" cy="758825"/>
          </a:xfrm>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sp>
        <p:nvSpPr>
          <p:cNvPr id="31747" name="Rectangle 3"/>
          <p:cNvSpPr>
            <a:spLocks noGrp="1"/>
          </p:cNvSpPr>
          <p:nvPr>
            <p:ph type="body" idx="4294967295"/>
          </p:nvPr>
        </p:nvSpPr>
        <p:spPr>
          <a:xfrm>
            <a:off x="179388" y="1268413"/>
            <a:ext cx="8964612" cy="5329237"/>
          </a:xfrm>
        </p:spPr>
        <p:txBody>
          <a:bodyPr/>
          <a:lstStyle/>
          <a:p>
            <a:pPr eaLnBrk="1" hangingPunct="1">
              <a:lnSpc>
                <a:spcPct val="80000"/>
              </a:lnSpc>
            </a:pPr>
            <a:r>
              <a:rPr lang="el-GR" altLang="el-GR" sz="2000" b="1"/>
              <a:t>Δραστηριότητα 2</a:t>
            </a:r>
            <a:r>
              <a:rPr lang="el-GR" altLang="el-GR" sz="2000" b="1" baseline="30000"/>
              <a:t>η</a:t>
            </a:r>
            <a:r>
              <a:rPr lang="el-GR" altLang="el-GR" sz="2000" b="1"/>
              <a:t> </a:t>
            </a:r>
            <a:r>
              <a:rPr lang="el-GR" altLang="el-GR" sz="2000"/>
              <a:t>(έλεγχος ορθότητας των προβλέψεων και </a:t>
            </a:r>
          </a:p>
          <a:p>
            <a:pPr eaLnBrk="1" hangingPunct="1">
              <a:lnSpc>
                <a:spcPct val="80000"/>
              </a:lnSpc>
              <a:buFont typeface="Wingdings 2" panose="05020102010507070707" pitchFamily="18" charset="2"/>
              <a:buNone/>
            </a:pPr>
            <a:r>
              <a:rPr lang="el-GR" altLang="el-GR" sz="2000"/>
              <a:t>     ανακάλυψη των σωστών απαντήσεων) </a:t>
            </a:r>
          </a:p>
          <a:p>
            <a:pPr eaLnBrk="1" hangingPunct="1">
              <a:lnSpc>
                <a:spcPct val="80000"/>
              </a:lnSpc>
              <a:buFont typeface="Wingdings 2" panose="05020102010507070707" pitchFamily="18" charset="2"/>
              <a:buNone/>
            </a:pPr>
            <a:endParaRPr lang="el-GR" altLang="el-GR" sz="900"/>
          </a:p>
          <a:p>
            <a:pPr eaLnBrk="1" hangingPunct="1">
              <a:lnSpc>
                <a:spcPct val="80000"/>
              </a:lnSpc>
            </a:pPr>
            <a:r>
              <a:rPr lang="el-GR" altLang="el-GR" sz="2000"/>
              <a:t>Παρατηρήστε το μόνιμο παρασκεύασμα # 6 με τίτλο </a:t>
            </a:r>
          </a:p>
          <a:p>
            <a:pPr eaLnBrk="1" hangingPunct="1">
              <a:lnSpc>
                <a:spcPct val="80000"/>
              </a:lnSpc>
              <a:buFont typeface="Wingdings 2" panose="05020102010507070707" pitchFamily="18" charset="2"/>
              <a:buNone/>
            </a:pPr>
            <a:r>
              <a:rPr lang="el-GR" altLang="el-GR" sz="2000" b="1"/>
              <a:t>    «Φάσεις Μίτωσης Φυτικού οργανισμού»</a:t>
            </a:r>
            <a:r>
              <a:rPr lang="el-GR" altLang="el-GR" sz="2000"/>
              <a:t>, από την κασετίνα</a:t>
            </a:r>
          </a:p>
          <a:p>
            <a:pPr eaLnBrk="1" hangingPunct="1">
              <a:lnSpc>
                <a:spcPct val="80000"/>
              </a:lnSpc>
              <a:buFont typeface="Wingdings 2" panose="05020102010507070707" pitchFamily="18" charset="2"/>
              <a:buNone/>
            </a:pPr>
            <a:r>
              <a:rPr lang="el-GR" altLang="el-GR" sz="2000"/>
              <a:t>    των</a:t>
            </a:r>
            <a:r>
              <a:rPr lang="en-US" altLang="el-GR" sz="2000"/>
              <a:t> </a:t>
            </a:r>
            <a:r>
              <a:rPr lang="el-GR" altLang="el-GR" sz="2000"/>
              <a:t>20 παρασκευασμάτων των εργαστηρίων των Λυκείων.</a:t>
            </a:r>
          </a:p>
          <a:p>
            <a:pPr eaLnBrk="1" hangingPunct="1">
              <a:lnSpc>
                <a:spcPct val="80000"/>
              </a:lnSpc>
              <a:buFont typeface="Wingdings 2" panose="05020102010507070707" pitchFamily="18" charset="2"/>
              <a:buNone/>
            </a:pPr>
            <a:endParaRPr lang="el-GR" altLang="el-GR" sz="900"/>
          </a:p>
          <a:p>
            <a:pPr eaLnBrk="1" hangingPunct="1">
              <a:lnSpc>
                <a:spcPct val="80000"/>
              </a:lnSpc>
            </a:pPr>
            <a:r>
              <a:rPr lang="el-GR" altLang="el-GR" sz="2000"/>
              <a:t>Ξεκινήστε την παρατήρηση με την μεγέθυνση Χ10</a:t>
            </a:r>
          </a:p>
          <a:p>
            <a:pPr eaLnBrk="1" hangingPunct="1">
              <a:lnSpc>
                <a:spcPct val="80000"/>
              </a:lnSpc>
              <a:buFont typeface="Wingdings 2" panose="05020102010507070707" pitchFamily="18" charset="2"/>
              <a:buNone/>
            </a:pPr>
            <a:r>
              <a:rPr lang="el-GR" altLang="el-GR" sz="2000"/>
              <a:t>     βρίσκοντας οπτικό πεδίο.</a:t>
            </a:r>
          </a:p>
          <a:p>
            <a:pPr eaLnBrk="1" hangingPunct="1">
              <a:lnSpc>
                <a:spcPct val="80000"/>
              </a:lnSpc>
              <a:buFont typeface="Wingdings 2" panose="05020102010507070707" pitchFamily="18" charset="2"/>
              <a:buNone/>
            </a:pPr>
            <a:endParaRPr lang="el-GR" altLang="el-GR" sz="900"/>
          </a:p>
          <a:p>
            <a:pPr eaLnBrk="1" hangingPunct="1">
              <a:lnSpc>
                <a:spcPct val="80000"/>
              </a:lnSpc>
            </a:pPr>
            <a:r>
              <a:rPr lang="el-GR" altLang="el-GR" sz="2000"/>
              <a:t>Παρατηρήστε τα χρωμοσώματα στην μεγέθυνση Χ40 </a:t>
            </a:r>
            <a:endParaRPr lang="en-US" altLang="el-GR" sz="2000"/>
          </a:p>
          <a:p>
            <a:pPr eaLnBrk="1" hangingPunct="1">
              <a:lnSpc>
                <a:spcPct val="80000"/>
              </a:lnSpc>
              <a:buFont typeface="Wingdings 2" panose="05020102010507070707" pitchFamily="18" charset="2"/>
              <a:buNone/>
            </a:pPr>
            <a:r>
              <a:rPr lang="el-GR" altLang="el-GR" sz="2000"/>
              <a:t>    </a:t>
            </a:r>
            <a:r>
              <a:rPr lang="en-US" altLang="el-GR" sz="2000"/>
              <a:t>(</a:t>
            </a:r>
            <a:r>
              <a:rPr lang="el-GR" altLang="el-GR" sz="2000"/>
              <a:t>εάν θέλουμε να χρησιμοποιήσουμε καταδυτικό φακό</a:t>
            </a:r>
            <a:r>
              <a:rPr lang="en-US" altLang="el-GR" sz="2000"/>
              <a:t> </a:t>
            </a:r>
            <a:r>
              <a:rPr lang="el-GR" altLang="el-GR" sz="2000"/>
              <a:t>(Χ100) προσθέτουμε μία σταγόνα κεδρέλαιο και καθαρίζουμε στο τέλος τον φακό και το παρασκεύασμα με ξυλόλη ή αιθυλική αλκοόλη</a:t>
            </a:r>
            <a:r>
              <a:rPr lang="en-US" altLang="el-GR" sz="2000"/>
              <a:t>)</a:t>
            </a:r>
            <a:r>
              <a:rPr lang="el-GR" altLang="el-GR" sz="2000"/>
              <a:t> και απαντήστε στις παρακάτω ερωτήσεις.</a:t>
            </a:r>
          </a:p>
          <a:p>
            <a:pPr eaLnBrk="1" hangingPunct="1">
              <a:lnSpc>
                <a:spcPct val="80000"/>
              </a:lnSpc>
            </a:pPr>
            <a:endParaRPr lang="el-GR" altLang="el-GR" sz="900"/>
          </a:p>
          <a:p>
            <a:pPr eaLnBrk="1" hangingPunct="1">
              <a:lnSpc>
                <a:spcPct val="80000"/>
              </a:lnSpc>
            </a:pPr>
            <a:r>
              <a:rPr lang="el-GR" altLang="el-GR" sz="2000"/>
              <a:t>Το </a:t>
            </a:r>
            <a:r>
              <a:rPr lang="en-US" altLang="el-GR" sz="2000"/>
              <a:t>DNA </a:t>
            </a:r>
            <a:r>
              <a:rPr lang="el-GR" altLang="el-GR" sz="2000"/>
              <a:t>έχει την ίδια μορφή σε όλα τα κύτταρα που παρατηρείτε;</a:t>
            </a:r>
          </a:p>
          <a:p>
            <a:pPr eaLnBrk="1" hangingPunct="1">
              <a:lnSpc>
                <a:spcPct val="80000"/>
              </a:lnSpc>
              <a:buFont typeface="Wingdings 2" panose="05020102010507070707" pitchFamily="18" charset="2"/>
              <a:buNone/>
            </a:pPr>
            <a:r>
              <a:rPr lang="el-GR" altLang="el-GR" sz="2000"/>
              <a:t>     …………………………………………………………………………………………………………………………</a:t>
            </a:r>
          </a:p>
          <a:p>
            <a:pPr eaLnBrk="1" hangingPunct="1">
              <a:lnSpc>
                <a:spcPct val="80000"/>
              </a:lnSpc>
            </a:pPr>
            <a:r>
              <a:rPr lang="el-GR" altLang="el-GR" sz="2000"/>
              <a:t>Το </a:t>
            </a:r>
            <a:r>
              <a:rPr lang="en-US" altLang="el-GR" sz="2000"/>
              <a:t>DNA </a:t>
            </a:r>
            <a:r>
              <a:rPr lang="el-GR" altLang="el-GR" sz="2000"/>
              <a:t>είναι ένα ενιαίο μόριο στα κύτταρα του κρεμμυδιού (ευκαρυωτικό κύτταρο)</a:t>
            </a:r>
            <a:r>
              <a:rPr lang="en-US" altLang="el-GR" sz="2000"/>
              <a:t>;</a:t>
            </a:r>
            <a:r>
              <a:rPr lang="el-GR" altLang="el-GR" sz="2000"/>
              <a:t> ………………………………………………………………………………………….................</a:t>
            </a:r>
          </a:p>
        </p:txBody>
      </p:sp>
      <p:pic>
        <p:nvPicPr>
          <p:cNvPr id="31748" name="Picture 6" descr="paraskeyasm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1125538"/>
            <a:ext cx="2052637"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paras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49237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9"/>
          <p:cNvGrpSpPr>
            <a:grpSpLocks/>
          </p:cNvGrpSpPr>
          <p:nvPr/>
        </p:nvGrpSpPr>
        <p:grpSpPr bwMode="auto">
          <a:xfrm>
            <a:off x="1763713" y="0"/>
            <a:ext cx="4762500" cy="2438400"/>
            <a:chOff x="0" y="0"/>
            <a:chExt cx="3000" cy="1536"/>
          </a:xfrm>
        </p:grpSpPr>
        <p:pic>
          <p:nvPicPr>
            <p:cNvPr id="32800" name="Picture 42" descr="stages_of_mitosis_-_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1" name="Text Box 44"/>
            <p:cNvSpPr txBox="1">
              <a:spLocks noChangeArrowheads="1"/>
            </p:cNvSpPr>
            <p:nvPr/>
          </p:nvSpPr>
          <p:spPr bwMode="auto">
            <a:xfrm>
              <a:off x="0" y="618"/>
              <a:ext cx="5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200"/>
                <a:t>Μεσόφαση</a:t>
              </a:r>
            </a:p>
          </p:txBody>
        </p:sp>
        <p:sp>
          <p:nvSpPr>
            <p:cNvPr id="32802" name="Text Box 45"/>
            <p:cNvSpPr txBox="1">
              <a:spLocks noChangeArrowheads="1"/>
            </p:cNvSpPr>
            <p:nvPr/>
          </p:nvSpPr>
          <p:spPr bwMode="auto">
            <a:xfrm>
              <a:off x="657" y="618"/>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200"/>
                <a:t>Πρόφαση</a:t>
              </a:r>
            </a:p>
          </p:txBody>
        </p:sp>
        <p:sp>
          <p:nvSpPr>
            <p:cNvPr id="32803" name="Text Box 46"/>
            <p:cNvSpPr txBox="1">
              <a:spLocks noChangeArrowheads="1"/>
            </p:cNvSpPr>
            <p:nvPr/>
          </p:nvSpPr>
          <p:spPr bwMode="auto">
            <a:xfrm>
              <a:off x="1247" y="618"/>
              <a:ext cx="5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200"/>
                <a:t>Μετάφαση</a:t>
              </a:r>
            </a:p>
          </p:txBody>
        </p:sp>
        <p:sp>
          <p:nvSpPr>
            <p:cNvPr id="32804" name="Text Box 47"/>
            <p:cNvSpPr txBox="1">
              <a:spLocks noChangeArrowheads="1"/>
            </p:cNvSpPr>
            <p:nvPr/>
          </p:nvSpPr>
          <p:spPr bwMode="auto">
            <a:xfrm>
              <a:off x="1837" y="618"/>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200"/>
                <a:t>Ανάφαση</a:t>
              </a:r>
            </a:p>
          </p:txBody>
        </p:sp>
        <p:sp>
          <p:nvSpPr>
            <p:cNvPr id="32805" name="Text Box 48"/>
            <p:cNvSpPr txBox="1">
              <a:spLocks noChangeArrowheads="1"/>
            </p:cNvSpPr>
            <p:nvPr/>
          </p:nvSpPr>
          <p:spPr bwMode="auto">
            <a:xfrm>
              <a:off x="2381" y="618"/>
              <a:ext cx="5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200"/>
                <a:t>Τελόφαση</a:t>
              </a:r>
            </a:p>
          </p:txBody>
        </p:sp>
      </p:grpSp>
      <p:pic>
        <p:nvPicPr>
          <p:cNvPr id="32771" name="Picture 22"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2867025"/>
            <a:ext cx="331946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91"/>
          <p:cNvGrpSpPr>
            <a:grpSpLocks/>
          </p:cNvGrpSpPr>
          <p:nvPr/>
        </p:nvGrpSpPr>
        <p:grpSpPr bwMode="auto">
          <a:xfrm>
            <a:off x="1692275" y="4797425"/>
            <a:ext cx="1825625" cy="1233488"/>
            <a:chOff x="1101" y="3027"/>
            <a:chExt cx="1150" cy="777"/>
          </a:xfrm>
        </p:grpSpPr>
        <p:sp>
          <p:nvSpPr>
            <p:cNvPr id="32797" name="Oval 52"/>
            <p:cNvSpPr>
              <a:spLocks noChangeArrowheads="1"/>
            </p:cNvSpPr>
            <p:nvPr/>
          </p:nvSpPr>
          <p:spPr bwMode="auto">
            <a:xfrm>
              <a:off x="1101" y="3027"/>
              <a:ext cx="365" cy="341"/>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798" name="Line 59"/>
            <p:cNvSpPr>
              <a:spLocks noChangeShapeType="1"/>
            </p:cNvSpPr>
            <p:nvPr/>
          </p:nvSpPr>
          <p:spPr bwMode="auto">
            <a:xfrm flipH="1" flipV="1">
              <a:off x="1310" y="3271"/>
              <a:ext cx="261" cy="3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99" name="Text Box 60"/>
            <p:cNvSpPr txBox="1">
              <a:spLocks noChangeArrowheads="1"/>
            </p:cNvSpPr>
            <p:nvPr/>
          </p:nvSpPr>
          <p:spPr bwMode="auto">
            <a:xfrm>
              <a:off x="1519" y="3612"/>
              <a:ext cx="7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Πρόφαση</a:t>
              </a:r>
            </a:p>
          </p:txBody>
        </p:sp>
      </p:grpSp>
      <p:grpSp>
        <p:nvGrpSpPr>
          <p:cNvPr id="32773" name="Group 101"/>
          <p:cNvGrpSpPr>
            <a:grpSpLocks/>
          </p:cNvGrpSpPr>
          <p:nvPr/>
        </p:nvGrpSpPr>
        <p:grpSpPr bwMode="auto">
          <a:xfrm>
            <a:off x="2327275" y="3719513"/>
            <a:ext cx="1909763" cy="1700212"/>
            <a:chOff x="1466" y="2343"/>
            <a:chExt cx="1203" cy="1071"/>
          </a:xfrm>
        </p:grpSpPr>
        <p:sp>
          <p:nvSpPr>
            <p:cNvPr id="32793" name="Oval 29"/>
            <p:cNvSpPr>
              <a:spLocks noChangeArrowheads="1"/>
            </p:cNvSpPr>
            <p:nvPr/>
          </p:nvSpPr>
          <p:spPr bwMode="auto">
            <a:xfrm>
              <a:off x="1466" y="2538"/>
              <a:ext cx="419" cy="439"/>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pic>
          <p:nvPicPr>
            <p:cNvPr id="32794" name="Picture 39" descr="Στιγμιότυπο 1 (11-3-2013 12-12 μ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 y="2343"/>
              <a:ext cx="784"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Line 61"/>
            <p:cNvSpPr>
              <a:spLocks noChangeShapeType="1"/>
            </p:cNvSpPr>
            <p:nvPr/>
          </p:nvSpPr>
          <p:spPr bwMode="auto">
            <a:xfrm flipH="1" flipV="1">
              <a:off x="1728" y="2832"/>
              <a:ext cx="261" cy="3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96" name="Text Box 62"/>
            <p:cNvSpPr txBox="1">
              <a:spLocks noChangeArrowheads="1"/>
            </p:cNvSpPr>
            <p:nvPr/>
          </p:nvSpPr>
          <p:spPr bwMode="auto">
            <a:xfrm>
              <a:off x="1676" y="3221"/>
              <a:ext cx="783"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Μετάφαση</a:t>
              </a:r>
            </a:p>
          </p:txBody>
        </p:sp>
      </p:grpSp>
      <p:grpSp>
        <p:nvGrpSpPr>
          <p:cNvPr id="32774" name="Group 116"/>
          <p:cNvGrpSpPr>
            <a:grpSpLocks/>
          </p:cNvGrpSpPr>
          <p:nvPr/>
        </p:nvGrpSpPr>
        <p:grpSpPr bwMode="auto">
          <a:xfrm>
            <a:off x="420688" y="2867025"/>
            <a:ext cx="1700212" cy="2243138"/>
            <a:chOff x="265" y="1806"/>
            <a:chExt cx="1071" cy="1413"/>
          </a:xfrm>
        </p:grpSpPr>
        <p:sp>
          <p:nvSpPr>
            <p:cNvPr id="32788" name="Oval 27"/>
            <p:cNvSpPr>
              <a:spLocks noChangeArrowheads="1"/>
            </p:cNvSpPr>
            <p:nvPr/>
          </p:nvSpPr>
          <p:spPr bwMode="auto">
            <a:xfrm>
              <a:off x="918" y="2618"/>
              <a:ext cx="418" cy="439"/>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789" name="Oval 28"/>
            <p:cNvSpPr>
              <a:spLocks noChangeArrowheads="1"/>
            </p:cNvSpPr>
            <p:nvPr/>
          </p:nvSpPr>
          <p:spPr bwMode="auto">
            <a:xfrm>
              <a:off x="265" y="1806"/>
              <a:ext cx="287" cy="323"/>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790" name="Line 63"/>
            <p:cNvSpPr>
              <a:spLocks noChangeShapeType="1"/>
            </p:cNvSpPr>
            <p:nvPr/>
          </p:nvSpPr>
          <p:spPr bwMode="auto">
            <a:xfrm flipV="1">
              <a:off x="683" y="2832"/>
              <a:ext cx="339" cy="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91" name="Text Box 64"/>
            <p:cNvSpPr txBox="1">
              <a:spLocks noChangeArrowheads="1"/>
            </p:cNvSpPr>
            <p:nvPr/>
          </p:nvSpPr>
          <p:spPr bwMode="auto">
            <a:xfrm>
              <a:off x="265" y="3027"/>
              <a:ext cx="7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Ανάφαση</a:t>
              </a:r>
            </a:p>
          </p:txBody>
        </p:sp>
        <p:sp>
          <p:nvSpPr>
            <p:cNvPr id="32792" name="Line 66"/>
            <p:cNvSpPr>
              <a:spLocks noChangeShapeType="1"/>
            </p:cNvSpPr>
            <p:nvPr/>
          </p:nvSpPr>
          <p:spPr bwMode="auto">
            <a:xfrm flipH="1" flipV="1">
              <a:off x="422" y="2099"/>
              <a:ext cx="261" cy="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pic>
        <p:nvPicPr>
          <p:cNvPr id="32775" name="Picture 24" descr="Image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08275"/>
            <a:ext cx="361473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8" descr="Στιγμιότυπο 1 (11-3-2013 12-11 μ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2906713"/>
            <a:ext cx="16319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7" name="Group 117"/>
          <p:cNvGrpSpPr>
            <a:grpSpLocks/>
          </p:cNvGrpSpPr>
          <p:nvPr/>
        </p:nvGrpSpPr>
        <p:grpSpPr bwMode="auto">
          <a:xfrm>
            <a:off x="4954588" y="3405188"/>
            <a:ext cx="1824037" cy="2500312"/>
            <a:chOff x="3121" y="2145"/>
            <a:chExt cx="1149" cy="1575"/>
          </a:xfrm>
        </p:grpSpPr>
        <p:sp>
          <p:nvSpPr>
            <p:cNvPr id="32783" name="Oval 31"/>
            <p:cNvSpPr>
              <a:spLocks noChangeArrowheads="1"/>
            </p:cNvSpPr>
            <p:nvPr/>
          </p:nvSpPr>
          <p:spPr bwMode="auto">
            <a:xfrm>
              <a:off x="3787" y="2145"/>
              <a:ext cx="483" cy="565"/>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784" name="Oval 32"/>
            <p:cNvSpPr>
              <a:spLocks noChangeArrowheads="1"/>
            </p:cNvSpPr>
            <p:nvPr/>
          </p:nvSpPr>
          <p:spPr bwMode="auto">
            <a:xfrm>
              <a:off x="3121" y="2774"/>
              <a:ext cx="424" cy="565"/>
            </a:xfrm>
            <a:prstGeom prst="ellipse">
              <a:avLst/>
            </a:pr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785" name="Line 67"/>
            <p:cNvSpPr>
              <a:spLocks noChangeShapeType="1"/>
            </p:cNvSpPr>
            <p:nvPr/>
          </p:nvSpPr>
          <p:spPr bwMode="auto">
            <a:xfrm flipH="1" flipV="1">
              <a:off x="3423" y="3088"/>
              <a:ext cx="302" cy="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86" name="Text Box 68"/>
            <p:cNvSpPr txBox="1">
              <a:spLocks noChangeArrowheads="1"/>
            </p:cNvSpPr>
            <p:nvPr/>
          </p:nvSpPr>
          <p:spPr bwMode="auto">
            <a:xfrm>
              <a:off x="3364" y="3527"/>
              <a:ext cx="847"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Τελόφαση</a:t>
              </a:r>
            </a:p>
          </p:txBody>
        </p:sp>
        <p:sp>
          <p:nvSpPr>
            <p:cNvPr id="32787" name="Line 69"/>
            <p:cNvSpPr>
              <a:spLocks noChangeShapeType="1"/>
            </p:cNvSpPr>
            <p:nvPr/>
          </p:nvSpPr>
          <p:spPr bwMode="auto">
            <a:xfrm flipV="1">
              <a:off x="3727" y="2460"/>
              <a:ext cx="181" cy="11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2778" name="Group 82"/>
          <p:cNvGrpSpPr>
            <a:grpSpLocks/>
          </p:cNvGrpSpPr>
          <p:nvPr/>
        </p:nvGrpSpPr>
        <p:grpSpPr bwMode="auto">
          <a:xfrm>
            <a:off x="323850" y="1916113"/>
            <a:ext cx="1944688" cy="1225550"/>
            <a:chOff x="204" y="1207"/>
            <a:chExt cx="1225" cy="772"/>
          </a:xfrm>
        </p:grpSpPr>
        <p:sp>
          <p:nvSpPr>
            <p:cNvPr id="32779" name="Line 78"/>
            <p:cNvSpPr>
              <a:spLocks noChangeShapeType="1"/>
            </p:cNvSpPr>
            <p:nvPr/>
          </p:nvSpPr>
          <p:spPr bwMode="auto">
            <a:xfrm flipV="1">
              <a:off x="930" y="1207"/>
              <a:ext cx="362" cy="4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80" name="Line 79"/>
            <p:cNvSpPr>
              <a:spLocks noChangeShapeType="1"/>
            </p:cNvSpPr>
            <p:nvPr/>
          </p:nvSpPr>
          <p:spPr bwMode="auto">
            <a:xfrm>
              <a:off x="930" y="1661"/>
              <a:ext cx="499"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81" name="Line 80"/>
            <p:cNvSpPr>
              <a:spLocks noChangeShapeType="1"/>
            </p:cNvSpPr>
            <p:nvPr/>
          </p:nvSpPr>
          <p:spPr bwMode="auto">
            <a:xfrm flipH="1">
              <a:off x="884" y="1661"/>
              <a:ext cx="46"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782" name="Text Box 81"/>
            <p:cNvSpPr txBox="1">
              <a:spLocks noChangeArrowheads="1"/>
            </p:cNvSpPr>
            <p:nvPr/>
          </p:nvSpPr>
          <p:spPr bwMode="auto">
            <a:xfrm>
              <a:off x="204" y="1434"/>
              <a:ext cx="83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1400"/>
                <a:t>Δίκτυο Ινιδίων χρωματίνης</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sp>
        <p:nvSpPr>
          <p:cNvPr id="33795" name="Rectangle 3"/>
          <p:cNvSpPr>
            <a:spLocks noGrp="1"/>
          </p:cNvSpPr>
          <p:nvPr>
            <p:ph type="body" idx="4294967295"/>
          </p:nvPr>
        </p:nvSpPr>
        <p:spPr>
          <a:xfrm>
            <a:off x="301625" y="1524000"/>
            <a:ext cx="8534400" cy="4598988"/>
          </a:xfrm>
        </p:spPr>
        <p:txBody>
          <a:bodyPr/>
          <a:lstStyle/>
          <a:p>
            <a:pPr eaLnBrk="1" hangingPunct="1"/>
            <a:r>
              <a:rPr lang="el-GR" altLang="el-GR" b="1" dirty="0"/>
              <a:t>Δραστηριότητα 3</a:t>
            </a:r>
            <a:r>
              <a:rPr lang="el-GR" altLang="el-GR" b="1" baseline="30000" dirty="0"/>
              <a:t>η</a:t>
            </a:r>
            <a:r>
              <a:rPr lang="el-GR" altLang="el-GR" b="1" dirty="0"/>
              <a:t> </a:t>
            </a:r>
            <a:r>
              <a:rPr lang="el-GR" altLang="el-GR" dirty="0"/>
              <a:t>(έλεγχος ορθότητας των προβλέψεων και </a:t>
            </a:r>
          </a:p>
          <a:p>
            <a:pPr eaLnBrk="1" hangingPunct="1">
              <a:buFont typeface="Wingdings 2" panose="05020102010507070707" pitchFamily="18" charset="2"/>
              <a:buNone/>
            </a:pPr>
            <a:r>
              <a:rPr lang="el-GR" altLang="el-GR" dirty="0"/>
              <a:t>     ανακάλυψη σωστών απαντήσεων)</a:t>
            </a:r>
          </a:p>
          <a:p>
            <a:pPr eaLnBrk="1" hangingPunct="1">
              <a:buFont typeface="Wingdings 2" panose="05020102010507070707" pitchFamily="18" charset="2"/>
              <a:buNone/>
            </a:pPr>
            <a:endParaRPr lang="el-GR" altLang="el-GR" dirty="0"/>
          </a:p>
          <a:p>
            <a:pPr eaLnBrk="1" hangingPunct="1"/>
            <a:r>
              <a:rPr lang="el-GR" altLang="el-GR" dirty="0"/>
              <a:t>Παρακολουθήστε το παρακάτω βίντεο</a:t>
            </a:r>
          </a:p>
          <a:p>
            <a:pPr eaLnBrk="1" hangingPunct="1"/>
            <a:endParaRPr lang="el-GR" altLang="el-GR" dirty="0"/>
          </a:p>
          <a:p>
            <a:pPr eaLnBrk="1" hangingPunct="1"/>
            <a:endParaRPr lang="el-GR" altLang="el-GR" dirty="0"/>
          </a:p>
        </p:txBody>
      </p:sp>
      <p:sp>
        <p:nvSpPr>
          <p:cNvPr id="33796" name="Text Box 6"/>
          <p:cNvSpPr txBox="1">
            <a:spLocks noChangeArrowheads="1"/>
          </p:cNvSpPr>
          <p:nvPr/>
        </p:nvSpPr>
        <p:spPr bwMode="auto">
          <a:xfrm>
            <a:off x="755576" y="3501008"/>
            <a:ext cx="7416824" cy="2369880"/>
          </a:xfrm>
          <a:prstGeom prst="rect">
            <a:avLst/>
          </a:prstGeom>
          <a:noFill/>
          <a:ln w="25400">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dirty="0">
                <a:hlinkClick r:id="rId2"/>
              </a:rPr>
              <a:t>https://www.cengage.com/biology/discipline_content/animations/karyotype.html</a:t>
            </a:r>
            <a:endParaRPr lang="el-GR" sz="2000" dirty="0"/>
          </a:p>
          <a:p>
            <a:pPr algn="ctr" eaLnBrk="1" hangingPunct="1">
              <a:spcBef>
                <a:spcPct val="50000"/>
              </a:spcBef>
            </a:pPr>
            <a:r>
              <a:rPr lang="el-GR" sz="2400" dirty="0"/>
              <a:t>ή</a:t>
            </a:r>
          </a:p>
          <a:p>
            <a:pPr algn="ctr" eaLnBrk="1" hangingPunct="1">
              <a:spcBef>
                <a:spcPct val="50000"/>
              </a:spcBef>
            </a:pPr>
            <a:r>
              <a:rPr lang="el-GR" sz="2400" dirty="0"/>
              <a:t> </a:t>
            </a:r>
            <a:r>
              <a:rPr lang="el-GR" altLang="el-GR" sz="2400" b="1" dirty="0" err="1">
                <a:latin typeface="Calibri" panose="020F0502020204030204" pitchFamily="34" charset="0"/>
                <a:hlinkClick r:id="rId3"/>
              </a:rPr>
              <a:t>Καρυότυπος</a:t>
            </a:r>
            <a:r>
              <a:rPr lang="el-GR" altLang="el-GR" sz="2400" b="1" dirty="0">
                <a:latin typeface="Calibri" panose="020F0502020204030204" pitchFamily="34" charset="0"/>
                <a:hlinkClick r:id="rId3"/>
              </a:rPr>
              <a:t> και σύνδρομα</a:t>
            </a:r>
            <a:endParaRPr lang="el-GR" altLang="el-GR" sz="2400" b="1" dirty="0">
              <a:latin typeface="Calibri" panose="020F0502020204030204" pitchFamily="34" charset="0"/>
            </a:endParaRPr>
          </a:p>
          <a:p>
            <a:pPr algn="ctr" eaLnBrk="1" hangingPunct="1">
              <a:spcBef>
                <a:spcPct val="50000"/>
              </a:spcBef>
            </a:pPr>
            <a:r>
              <a:rPr lang="en-US" altLang="el-GR" sz="2400" b="1" dirty="0">
                <a:latin typeface="Calibri" panose="020F0502020204030204" pitchFamily="34" charset="0"/>
                <a:hlinkClick r:id="rId3"/>
              </a:rPr>
              <a:t>https://youtu.be/8TDAWscHMNk</a:t>
            </a:r>
            <a:r>
              <a:rPr lang="el-GR" altLang="el-GR" sz="2400" b="1" dirty="0">
                <a:latin typeface="Calibri" panose="020F0502020204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323850" y="333375"/>
            <a:ext cx="8534400" cy="758825"/>
          </a:xfrm>
        </p:spPr>
        <p:txBody>
          <a:bodyPr/>
          <a:lstStyle/>
          <a:p>
            <a:pPr eaLnBrk="1" hangingPunct="1"/>
            <a:r>
              <a:rPr lang="el-GR" altLang="el-GR"/>
              <a:t>2</a:t>
            </a:r>
            <a:r>
              <a:rPr lang="en-US" altLang="el-GR"/>
              <a:t>o </a:t>
            </a:r>
            <a:r>
              <a:rPr lang="el-GR" altLang="el-GR"/>
              <a:t>Φύλλο εργασίας</a:t>
            </a:r>
            <a:br>
              <a:rPr lang="el-GR" altLang="el-GR">
                <a:latin typeface="Arial" panose="020B0604020202020204" pitchFamily="34" charset="0"/>
              </a:rPr>
            </a:br>
            <a:r>
              <a:rPr lang="el-GR" altLang="el-GR">
                <a:latin typeface="Arial" panose="020B0604020202020204" pitchFamily="34" charset="0"/>
              </a:rPr>
              <a:t> </a:t>
            </a:r>
            <a:r>
              <a:rPr lang="el-GR" altLang="el-GR" sz="2800"/>
              <a:t>Παρατήρηση Χρωμοσωμάτων και Ανάλυση καρυότυπου</a:t>
            </a:r>
          </a:p>
        </p:txBody>
      </p:sp>
      <p:sp>
        <p:nvSpPr>
          <p:cNvPr id="34819" name="Rectangle 3"/>
          <p:cNvSpPr>
            <a:spLocks noGrp="1"/>
          </p:cNvSpPr>
          <p:nvPr>
            <p:ph type="body" idx="4294967295"/>
          </p:nvPr>
        </p:nvSpPr>
        <p:spPr>
          <a:xfrm>
            <a:off x="179388" y="1412875"/>
            <a:ext cx="8678862" cy="4968875"/>
          </a:xfrm>
        </p:spPr>
        <p:txBody>
          <a:bodyPr/>
          <a:lstStyle/>
          <a:p>
            <a:pPr eaLnBrk="1" hangingPunct="1"/>
            <a:r>
              <a:rPr lang="el-GR" altLang="el-GR" sz="2000" b="1"/>
              <a:t>Δραστηριότητα 4</a:t>
            </a:r>
            <a:r>
              <a:rPr lang="el-GR" altLang="el-GR" sz="2000" b="1" baseline="30000"/>
              <a:t>η</a:t>
            </a:r>
            <a:r>
              <a:rPr lang="el-GR" altLang="el-GR" sz="2000" b="1"/>
              <a:t> </a:t>
            </a:r>
            <a:r>
              <a:rPr lang="el-GR" altLang="el-GR" sz="2000"/>
              <a:t>(έλεγχος ορθότητας των προβλέψεων </a:t>
            </a:r>
          </a:p>
          <a:p>
            <a:pPr eaLnBrk="1" hangingPunct="1">
              <a:buFont typeface="Wingdings 2" panose="05020102010507070707" pitchFamily="18" charset="2"/>
              <a:buNone/>
            </a:pPr>
            <a:r>
              <a:rPr lang="el-GR" altLang="el-GR" sz="2000"/>
              <a:t>     και ανακάλυψη σωστών απαντήσεων) </a:t>
            </a:r>
          </a:p>
          <a:p>
            <a:pPr eaLnBrk="1" hangingPunct="1">
              <a:buFont typeface="Wingdings 2" panose="05020102010507070707" pitchFamily="18" charset="2"/>
              <a:buNone/>
            </a:pPr>
            <a:endParaRPr lang="el-GR" altLang="el-GR" sz="2000"/>
          </a:p>
          <a:p>
            <a:pPr eaLnBrk="1" hangingPunct="1"/>
            <a:r>
              <a:rPr lang="el-GR" altLang="el-GR" sz="2000"/>
              <a:t>Παρατηρήστε τα μόνιμα παρασκεύασματα # 2, 3 </a:t>
            </a:r>
          </a:p>
          <a:p>
            <a:pPr eaLnBrk="1" hangingPunct="1">
              <a:buFont typeface="Wingdings 2" panose="05020102010507070707" pitchFamily="18" charset="2"/>
              <a:buNone/>
            </a:pPr>
            <a:r>
              <a:rPr lang="el-GR" altLang="el-GR" sz="2000"/>
              <a:t>    με τίτλο «</a:t>
            </a:r>
            <a:r>
              <a:rPr lang="el-GR" altLang="el-GR" sz="2000" b="1"/>
              <a:t>Χρωμοσώματα ανθρώπου</a:t>
            </a:r>
          </a:p>
          <a:p>
            <a:pPr eaLnBrk="1" hangingPunct="1">
              <a:buFont typeface="Wingdings 2" panose="05020102010507070707" pitchFamily="18" charset="2"/>
              <a:buNone/>
            </a:pPr>
            <a:r>
              <a:rPr lang="el-GR" altLang="el-GR" sz="2000" b="1"/>
              <a:t>    (</a:t>
            </a:r>
            <a:r>
              <a:rPr lang="en-US" altLang="el-GR" sz="2000" b="1"/>
              <a:t>K</a:t>
            </a:r>
            <a:r>
              <a:rPr lang="el-GR" altLang="el-GR" sz="2000" b="1"/>
              <a:t>αρυότυπος αρσενικού ή θηλυκού) με χρώση GIΕMSA» </a:t>
            </a:r>
          </a:p>
          <a:p>
            <a:pPr eaLnBrk="1" hangingPunct="1">
              <a:buFont typeface="Wingdings 2" panose="05020102010507070707" pitchFamily="18" charset="2"/>
              <a:buNone/>
            </a:pPr>
            <a:r>
              <a:rPr lang="el-GR" altLang="el-GR" sz="2000"/>
              <a:t>    από την κασετίνα των 20 παρασκευασμάτων των εργαστηρίων των Λυκείων και απαντήστε στις παρακάτω ερωτήσεις.</a:t>
            </a:r>
          </a:p>
          <a:p>
            <a:pPr eaLnBrk="1" hangingPunct="1">
              <a:buFont typeface="Wingdings 2" panose="05020102010507070707" pitchFamily="18" charset="2"/>
              <a:buNone/>
            </a:pPr>
            <a:endParaRPr lang="el-GR" altLang="el-GR" sz="1400"/>
          </a:p>
          <a:p>
            <a:pPr eaLnBrk="1" hangingPunct="1"/>
            <a:r>
              <a:rPr lang="el-GR" altLang="el-GR" sz="2000"/>
              <a:t>Τα χρωμοσώματα στο μικροσκοπικό παρασκεύασμα είναι σε σειρά ελαττούμενου μεγέθους; ………………………………………………………………………………..</a:t>
            </a:r>
          </a:p>
          <a:p>
            <a:pPr eaLnBrk="1" hangingPunct="1"/>
            <a:r>
              <a:rPr lang="el-GR" altLang="el-GR" sz="2000"/>
              <a:t>Μπορείτε να ξεχωρίσετε σε ποιο φύλο (</a:t>
            </a:r>
            <a:r>
              <a:rPr lang="el-GR" altLang="el-GR" sz="2000">
                <a:cs typeface="Arial" panose="020B0604020202020204" pitchFamily="34" charset="0"/>
              </a:rPr>
              <a:t>♀, ♂)</a:t>
            </a:r>
            <a:r>
              <a:rPr lang="el-GR" altLang="el-GR" sz="2000"/>
              <a:t> ανήκουν τα χρωμοσώματα στο παρασκεύασμα; ……………………………………………………………………………………………..</a:t>
            </a:r>
          </a:p>
          <a:p>
            <a:pPr eaLnBrk="1" hangingPunct="1"/>
            <a:r>
              <a:rPr lang="el-GR" altLang="el-GR" sz="2000"/>
              <a:t>Τα κύτταρα έχουν υποστεί κάποια επεξεργασία και ποια είναι αυτή;…………....</a:t>
            </a:r>
          </a:p>
        </p:txBody>
      </p:sp>
      <p:pic>
        <p:nvPicPr>
          <p:cNvPr id="34820" name="Picture 5" descr="paras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48431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8" descr="Imag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15888"/>
            <a:ext cx="403225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1" descr="Imag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644900"/>
            <a:ext cx="37798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4" descr="Στιγμιότυπο 1 (11-3-2013 10-58 π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08275"/>
            <a:ext cx="38893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6" descr="Στιγμιότυπο 1 (11-3-2013 11-03 π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90525"/>
            <a:ext cx="28082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0" y="333375"/>
            <a:ext cx="9144000" cy="758825"/>
          </a:xfrm>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sp>
        <p:nvSpPr>
          <p:cNvPr id="36867" name="Rectangle 3"/>
          <p:cNvSpPr>
            <a:spLocks noGrp="1"/>
          </p:cNvSpPr>
          <p:nvPr>
            <p:ph type="body" idx="4294967295"/>
          </p:nvPr>
        </p:nvSpPr>
        <p:spPr>
          <a:xfrm>
            <a:off x="0" y="1268413"/>
            <a:ext cx="9144000" cy="5589587"/>
          </a:xfrm>
        </p:spPr>
        <p:txBody>
          <a:bodyPr/>
          <a:lstStyle/>
          <a:p>
            <a:pPr marL="265113" indent="-265113" eaLnBrk="1" hangingPunct="1">
              <a:lnSpc>
                <a:spcPct val="80000"/>
              </a:lnSpc>
            </a:pPr>
            <a:r>
              <a:rPr lang="el-GR" altLang="el-GR" sz="1800" b="1"/>
              <a:t>Δραστηριότητα 5 </a:t>
            </a:r>
          </a:p>
          <a:p>
            <a:pPr marL="265113" indent="-265113" eaLnBrk="1" hangingPunct="1">
              <a:lnSpc>
                <a:spcPct val="80000"/>
              </a:lnSpc>
              <a:buFont typeface="Wingdings 2" panose="05020102010507070707" pitchFamily="18" charset="2"/>
              <a:buNone/>
            </a:pPr>
            <a:r>
              <a:rPr lang="el-GR" altLang="el-GR" sz="1800"/>
              <a:t>(Αντιπαραβολή προβλέψεων και παρατηρήσεων και αναδόμηση των αντιλήψεων του μαθητή)</a:t>
            </a:r>
          </a:p>
          <a:p>
            <a:pPr marL="265113" indent="-265113" eaLnBrk="1" hangingPunct="1">
              <a:lnSpc>
                <a:spcPct val="80000"/>
              </a:lnSpc>
              <a:buFont typeface="Wingdings 2" panose="05020102010507070707" pitchFamily="18" charset="2"/>
              <a:buNone/>
            </a:pPr>
            <a:endParaRPr lang="el-GR" altLang="el-GR" sz="1000"/>
          </a:p>
          <a:p>
            <a:pPr marL="265113" indent="-265113" eaLnBrk="1" hangingPunct="1">
              <a:lnSpc>
                <a:spcPct val="80000"/>
              </a:lnSpc>
              <a:buFont typeface="Wingdings 2" panose="05020102010507070707" pitchFamily="18" charset="2"/>
              <a:buNone/>
            </a:pPr>
            <a:r>
              <a:rPr lang="el-GR" altLang="el-GR" sz="1800"/>
              <a:t>1. Είχατε προβλέψει ότι το </a:t>
            </a:r>
            <a:r>
              <a:rPr lang="en-US" altLang="el-GR" sz="1800"/>
              <a:t>DNA </a:t>
            </a:r>
            <a:r>
              <a:rPr lang="el-GR" altLang="el-GR" sz="1800"/>
              <a:t>είναι ορατό στο οπτικό μικροσκόπιο σε μορφή …………………….. και τελικά παρατηρήσατε στο μικροσκόπιο το </a:t>
            </a:r>
            <a:r>
              <a:rPr lang="en-US" altLang="el-GR" sz="1800"/>
              <a:t>DNA </a:t>
            </a:r>
            <a:r>
              <a:rPr lang="el-GR" altLang="el-GR" sz="1800"/>
              <a:t>σε μορφή …………………….</a:t>
            </a:r>
          </a:p>
          <a:p>
            <a:pPr marL="265113" indent="-265113" eaLnBrk="1" hangingPunct="1">
              <a:lnSpc>
                <a:spcPct val="80000"/>
              </a:lnSpc>
              <a:buFont typeface="Wingdings 2" panose="05020102010507070707" pitchFamily="18" charset="2"/>
              <a:buNone/>
            </a:pPr>
            <a:r>
              <a:rPr lang="el-GR" altLang="el-GR" sz="1800"/>
              <a:t>2. Είχατε προβλέψει ότι το </a:t>
            </a:r>
            <a:r>
              <a:rPr lang="en-US" altLang="el-GR" sz="1800"/>
              <a:t>DNA </a:t>
            </a:r>
            <a:r>
              <a:rPr lang="el-GR" altLang="el-GR" sz="1800"/>
              <a:t>είναι σε μορφή χρωμοσωμάτων σε όλες τις φάσεις του κυτταρικού κύκλου ή όχι; ………………………………………………………………………………………………… </a:t>
            </a:r>
          </a:p>
          <a:p>
            <a:pPr marL="265113" indent="-265113" eaLnBrk="1" hangingPunct="1">
              <a:lnSpc>
                <a:spcPct val="80000"/>
              </a:lnSpc>
              <a:buFont typeface="Wingdings 2" panose="05020102010507070707" pitchFamily="18" charset="2"/>
              <a:buNone/>
            </a:pPr>
            <a:r>
              <a:rPr lang="el-GR" altLang="el-GR" sz="1800"/>
              <a:t>     και από την παρατήρηση στο μικροσκόπιο φάνηκε ότι το </a:t>
            </a:r>
            <a:r>
              <a:rPr lang="en-US" altLang="el-GR" sz="1800"/>
              <a:t>DNA </a:t>
            </a:r>
            <a:r>
              <a:rPr lang="el-GR" altLang="el-GR" sz="1800"/>
              <a:t>είναι σε μορφή …………………..</a:t>
            </a:r>
          </a:p>
          <a:p>
            <a:pPr marL="265113" indent="-265113" eaLnBrk="1" hangingPunct="1">
              <a:lnSpc>
                <a:spcPct val="80000"/>
              </a:lnSpc>
              <a:buFont typeface="Wingdings 2" panose="05020102010507070707" pitchFamily="18" charset="2"/>
              <a:buNone/>
            </a:pPr>
            <a:r>
              <a:rPr lang="el-GR" altLang="el-GR" sz="1800"/>
              <a:t>3. Είχατε προβλέψει ότι τα χρωμοσώματα στο μικροσκοπικό  παρασκεύασμα  θα είναι σε σειρά ελαττούμενου μεγέθους;……………………………………………………………………………………..</a:t>
            </a:r>
          </a:p>
          <a:p>
            <a:pPr marL="265113" indent="-265113" eaLnBrk="1" hangingPunct="1">
              <a:lnSpc>
                <a:spcPct val="80000"/>
              </a:lnSpc>
              <a:buFont typeface="Wingdings 2" panose="05020102010507070707" pitchFamily="18" charset="2"/>
              <a:buNone/>
            </a:pPr>
            <a:r>
              <a:rPr lang="el-GR" altLang="el-GR" sz="1800"/>
              <a:t>     και από την παρατήρηση στο μικροσκόπιο φάνηκε ότι ………………………………………………</a:t>
            </a:r>
          </a:p>
          <a:p>
            <a:pPr marL="265113" indent="-265113" eaLnBrk="1" hangingPunct="1">
              <a:lnSpc>
                <a:spcPct val="80000"/>
              </a:lnSpc>
              <a:buFont typeface="Wingdings 2" panose="05020102010507070707" pitchFamily="18" charset="2"/>
              <a:buNone/>
            </a:pPr>
            <a:r>
              <a:rPr lang="el-GR" altLang="el-GR" sz="1800"/>
              <a:t>4. Πιστεύατε ότι μπορείτε να ξεχωρίσετε σε ποιο φύλο (</a:t>
            </a:r>
            <a:r>
              <a:rPr lang="el-GR" altLang="el-GR" sz="1800">
                <a:cs typeface="Arial" panose="020B0604020202020204" pitchFamily="34" charset="0"/>
              </a:rPr>
              <a:t>♀, ♂)</a:t>
            </a:r>
            <a:r>
              <a:rPr lang="el-GR" altLang="el-GR" sz="1800"/>
              <a:t> ανήκουν τα χρωμοσώματα στο παρασκεύασμα; ……………………………………………………………………………………………….. </a:t>
            </a:r>
          </a:p>
          <a:p>
            <a:pPr marL="265113" indent="-265113" eaLnBrk="1" hangingPunct="1">
              <a:lnSpc>
                <a:spcPct val="80000"/>
              </a:lnSpc>
              <a:buFont typeface="Wingdings 2" panose="05020102010507070707" pitchFamily="18" charset="2"/>
              <a:buNone/>
            </a:pPr>
            <a:r>
              <a:rPr lang="el-GR" altLang="el-GR" sz="1800"/>
              <a:t>     και από την παρατήρηση στο μικροσκόπιο προέκυψε ότι …………………………………………………..</a:t>
            </a:r>
          </a:p>
          <a:p>
            <a:pPr marL="265113" indent="-265113" eaLnBrk="1" hangingPunct="1">
              <a:lnSpc>
                <a:spcPct val="80000"/>
              </a:lnSpc>
              <a:buFont typeface="Wingdings 2" panose="05020102010507070707" pitchFamily="18" charset="2"/>
              <a:buNone/>
            </a:pPr>
            <a:r>
              <a:rPr lang="el-GR" altLang="el-GR" sz="1800"/>
              <a:t>5. Πιστεύατε ότι η παρατήρηση γίνεται σε άθικτα κύτταρα ή σε κύτταρα τα οποία έχουν υποστεί κάποια επεξεργασία και ποια είναι αυτή;………………………………………………..</a:t>
            </a:r>
          </a:p>
          <a:p>
            <a:pPr marL="265113" indent="-265113" eaLnBrk="1" hangingPunct="1">
              <a:lnSpc>
                <a:spcPct val="80000"/>
              </a:lnSpc>
              <a:buFont typeface="Wingdings 2" panose="05020102010507070707" pitchFamily="18" charset="2"/>
              <a:buNone/>
            </a:pPr>
            <a:r>
              <a:rPr lang="el-GR" altLang="el-GR" sz="1800"/>
              <a:t>     και από την παρατήρηση των καρυότυπων προέκυψε ότι ………………………………………………</a:t>
            </a:r>
          </a:p>
          <a:p>
            <a:pPr marL="265113" indent="-265113" eaLnBrk="1" hangingPunct="1">
              <a:lnSpc>
                <a:spcPct val="80000"/>
              </a:lnSpc>
              <a:buFont typeface="Wingdings 2" panose="05020102010507070707" pitchFamily="18" charset="2"/>
              <a:buNone/>
            </a:pPr>
            <a:r>
              <a:rPr lang="el-GR" altLang="el-GR" sz="1800"/>
              <a:t>6. Πιστεύατε ότι μπορούμε από την απεικόνιση του καρυότυπου να βγάλουμε συμπεράσματα για το είδος του οργανισμού, το φύλο ή για κληρονομικές ασθένειες του ατόμου;  ………………</a:t>
            </a:r>
          </a:p>
          <a:p>
            <a:pPr marL="265113" indent="-265113" eaLnBrk="1" hangingPunct="1">
              <a:lnSpc>
                <a:spcPct val="80000"/>
              </a:lnSpc>
              <a:buFont typeface="Wingdings 2" panose="05020102010507070707" pitchFamily="18" charset="2"/>
              <a:buNone/>
            </a:pPr>
            <a:r>
              <a:rPr lang="el-GR" altLang="el-GR" sz="1800"/>
              <a:t>    και από την παρατήρηση των καρυότυπων προέκυψε ότι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sp>
        <p:nvSpPr>
          <p:cNvPr id="37891" name="Rectangle 3"/>
          <p:cNvSpPr>
            <a:spLocks noGrp="1"/>
          </p:cNvSpPr>
          <p:nvPr>
            <p:ph type="body" idx="4294967295"/>
          </p:nvPr>
        </p:nvSpPr>
        <p:spPr>
          <a:xfrm>
            <a:off x="179388" y="1196975"/>
            <a:ext cx="8785225" cy="5040313"/>
          </a:xfrm>
        </p:spPr>
        <p:txBody>
          <a:bodyPr/>
          <a:lstStyle/>
          <a:p>
            <a:pPr eaLnBrk="1" hangingPunct="1">
              <a:lnSpc>
                <a:spcPct val="80000"/>
              </a:lnSpc>
            </a:pPr>
            <a:r>
              <a:rPr lang="el-GR" altLang="el-GR"/>
              <a:t>Συμπεράσματα</a:t>
            </a:r>
          </a:p>
          <a:p>
            <a:pPr eaLnBrk="1" hangingPunct="1">
              <a:lnSpc>
                <a:spcPct val="80000"/>
              </a:lnSpc>
            </a:pPr>
            <a:endParaRPr lang="el-GR" altLang="el-GR"/>
          </a:p>
          <a:p>
            <a:pPr eaLnBrk="1" hangingPunct="1">
              <a:lnSpc>
                <a:spcPct val="80000"/>
              </a:lnSpc>
            </a:pPr>
            <a:r>
              <a:rPr lang="el-GR" altLang="el-GR" sz="2000"/>
              <a:t>Το γενετικό υλικό</a:t>
            </a:r>
            <a:r>
              <a:rPr lang="en-US" altLang="el-GR" sz="2000"/>
              <a:t> </a:t>
            </a:r>
            <a:r>
              <a:rPr lang="el-GR" altLang="el-GR" sz="2000"/>
              <a:t>είναι ορατό στο οπτικό μικροσκόπιο σε μορφή …………………</a:t>
            </a:r>
          </a:p>
          <a:p>
            <a:pPr eaLnBrk="1" hangingPunct="1">
              <a:lnSpc>
                <a:spcPct val="80000"/>
              </a:lnSpc>
            </a:pPr>
            <a:endParaRPr lang="el-GR" altLang="el-GR" sz="1000"/>
          </a:p>
          <a:p>
            <a:pPr eaLnBrk="1" hangingPunct="1">
              <a:lnSpc>
                <a:spcPct val="80000"/>
              </a:lnSpc>
            </a:pPr>
            <a:r>
              <a:rPr lang="el-GR" altLang="el-GR" sz="2000"/>
              <a:t>Σε ποιες φάσεις του κυτταρικού κύκλου είναι το γενετικό υλικό</a:t>
            </a:r>
            <a:r>
              <a:rPr lang="en-US" altLang="el-GR" sz="2000"/>
              <a:t> </a:t>
            </a:r>
            <a:r>
              <a:rPr lang="el-GR" altLang="el-GR" sz="2000"/>
              <a:t>σε μορφή χρωμοσωμάτων; …………………..............................................................................</a:t>
            </a:r>
          </a:p>
          <a:p>
            <a:pPr eaLnBrk="1" hangingPunct="1">
              <a:lnSpc>
                <a:spcPct val="80000"/>
              </a:lnSpc>
            </a:pPr>
            <a:endParaRPr lang="el-GR" altLang="el-GR" sz="1000"/>
          </a:p>
          <a:p>
            <a:pPr eaLnBrk="1" hangingPunct="1">
              <a:lnSpc>
                <a:spcPct val="80000"/>
              </a:lnSpc>
            </a:pPr>
            <a:r>
              <a:rPr lang="el-GR" altLang="el-GR" sz="2000"/>
              <a:t>Τα χρωμοσώματα στο μικροσκοπικό  παρασκεύασμα  είναι σε σειρά ελαττούμενου μεγέθους; ……………………………………………………………………………….</a:t>
            </a:r>
          </a:p>
          <a:p>
            <a:pPr eaLnBrk="1" hangingPunct="1">
              <a:lnSpc>
                <a:spcPct val="80000"/>
              </a:lnSpc>
            </a:pPr>
            <a:endParaRPr lang="el-GR" altLang="el-GR" sz="1000"/>
          </a:p>
          <a:p>
            <a:pPr eaLnBrk="1" hangingPunct="1">
              <a:lnSpc>
                <a:spcPct val="80000"/>
              </a:lnSpc>
            </a:pPr>
            <a:r>
              <a:rPr lang="el-GR" altLang="el-GR" sz="2000"/>
              <a:t>Μπορείτε να ξεχωρίσετε σε ποιο φύλο (</a:t>
            </a:r>
            <a:r>
              <a:rPr lang="el-GR" altLang="el-GR" sz="2000">
                <a:cs typeface="Arial" panose="020B0604020202020204" pitchFamily="34" charset="0"/>
              </a:rPr>
              <a:t>♀, ♂)</a:t>
            </a:r>
            <a:r>
              <a:rPr lang="el-GR" altLang="el-GR" sz="2000"/>
              <a:t> ανήκουν τα χρωμοσώματα στο μικροσκοπικό παρασκεύασμα; ………………………………………………………………………</a:t>
            </a:r>
          </a:p>
          <a:p>
            <a:pPr eaLnBrk="1" hangingPunct="1">
              <a:lnSpc>
                <a:spcPct val="80000"/>
              </a:lnSpc>
            </a:pPr>
            <a:endParaRPr lang="el-GR" altLang="el-GR" sz="1000"/>
          </a:p>
          <a:p>
            <a:pPr eaLnBrk="1" hangingPunct="1">
              <a:lnSpc>
                <a:spcPct val="80000"/>
              </a:lnSpc>
            </a:pPr>
            <a:r>
              <a:rPr lang="el-GR" altLang="el-GR" sz="2000"/>
              <a:t>Τι επεξεργασία έχουν υποστεί τα κύτταρα προκειμένου να παρατηρηθούν στο μικροσκόπιο και να απεικονίσουμε τον καρυότυπο;  ………………………………………</a:t>
            </a:r>
          </a:p>
          <a:p>
            <a:pPr eaLnBrk="1" hangingPunct="1">
              <a:lnSpc>
                <a:spcPct val="80000"/>
              </a:lnSpc>
            </a:pPr>
            <a:endParaRPr lang="el-GR" altLang="el-GR" sz="1000"/>
          </a:p>
          <a:p>
            <a:pPr eaLnBrk="1" hangingPunct="1">
              <a:lnSpc>
                <a:spcPct val="80000"/>
              </a:lnSpc>
            </a:pPr>
            <a:r>
              <a:rPr lang="el-GR" altLang="el-GR" sz="2000"/>
              <a:t>Μπορούμε από την απεικόνιση του καρυότυπου να βγάλουμε συμπεράσματα για το είδος του οργανισμού, το φύλο ή για κληρονομικές ασθένειες του ατόμου;……………………………………………………………………………………………………………..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323850" y="260350"/>
            <a:ext cx="8534400" cy="758825"/>
          </a:xfrm>
        </p:spPr>
        <p:txBody>
          <a:bodyPr/>
          <a:lstStyle/>
          <a:p>
            <a:pPr eaLnBrk="1" hangingPunct="1"/>
            <a:r>
              <a:rPr lang="el-GR" altLang="el-GR" sz="2800"/>
              <a:t>2</a:t>
            </a:r>
            <a:r>
              <a:rPr lang="en-US" altLang="el-GR" sz="2800"/>
              <a:t>o </a:t>
            </a:r>
            <a:r>
              <a:rPr lang="el-GR" altLang="el-GR" sz="2800"/>
              <a:t>Φύλλο εργασίας</a:t>
            </a:r>
            <a:br>
              <a:rPr lang="el-GR" altLang="el-GR" sz="2800">
                <a:latin typeface="Arial" panose="020B0604020202020204" pitchFamily="34" charset="0"/>
              </a:rPr>
            </a:br>
            <a:r>
              <a:rPr lang="el-GR" altLang="el-GR" sz="2800">
                <a:latin typeface="Arial" panose="020B0604020202020204" pitchFamily="34" charset="0"/>
              </a:rPr>
              <a:t> </a:t>
            </a:r>
            <a:r>
              <a:rPr lang="el-GR" altLang="el-GR" sz="2800"/>
              <a:t>Παρατήρηση Χρωμοσωμάτων και Ανάλυση καρυότυπου</a:t>
            </a:r>
          </a:p>
        </p:txBody>
      </p:sp>
      <p:pic>
        <p:nvPicPr>
          <p:cNvPr id="389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989138"/>
            <a:ext cx="29083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89138"/>
            <a:ext cx="28860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Oval 9"/>
          <p:cNvSpPr>
            <a:spLocks noChangeArrowheads="1"/>
          </p:cNvSpPr>
          <p:nvPr/>
        </p:nvSpPr>
        <p:spPr bwMode="auto">
          <a:xfrm>
            <a:off x="4572000" y="5446713"/>
            <a:ext cx="649288" cy="431800"/>
          </a:xfrm>
          <a:prstGeom prst="ellipse">
            <a:avLst/>
          </a:prstGeom>
          <a:solidFill>
            <a:schemeClr val="accent1">
              <a:alpha val="0"/>
            </a:schemeClr>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8918" name="Rectangle 12"/>
          <p:cNvSpPr>
            <a:spLocks noGrp="1"/>
          </p:cNvSpPr>
          <p:nvPr>
            <p:ph type="body" idx="4294967295"/>
          </p:nvPr>
        </p:nvSpPr>
        <p:spPr>
          <a:xfrm>
            <a:off x="179388" y="1412875"/>
            <a:ext cx="8785225" cy="647700"/>
          </a:xfrm>
          <a:noFill/>
        </p:spPr>
        <p:txBody>
          <a:bodyPr/>
          <a:lstStyle/>
          <a:p>
            <a:pPr eaLnBrk="1" hangingPunct="1"/>
            <a:r>
              <a:rPr lang="el-GR" altLang="el-GR" b="1"/>
              <a:t>Δραστηριότητα 6 </a:t>
            </a:r>
            <a:r>
              <a:rPr lang="el-GR" altLang="el-GR"/>
              <a:t>(Ερωτήσεις αξιολόγησης)</a:t>
            </a:r>
          </a:p>
        </p:txBody>
      </p:sp>
      <p:pic>
        <p:nvPicPr>
          <p:cNvPr id="3891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989138"/>
            <a:ext cx="269557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Oval 11"/>
          <p:cNvSpPr>
            <a:spLocks noChangeArrowheads="1"/>
          </p:cNvSpPr>
          <p:nvPr/>
        </p:nvSpPr>
        <p:spPr bwMode="auto">
          <a:xfrm>
            <a:off x="7453313" y="4725988"/>
            <a:ext cx="576262" cy="431800"/>
          </a:xfrm>
          <a:prstGeom prst="ellipse">
            <a:avLst/>
          </a:prstGeom>
          <a:solidFill>
            <a:schemeClr val="accent1">
              <a:alpha val="0"/>
            </a:schemeClr>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8921" name="Text Box 26"/>
          <p:cNvSpPr txBox="1">
            <a:spLocks noChangeArrowheads="1"/>
          </p:cNvSpPr>
          <p:nvPr/>
        </p:nvSpPr>
        <p:spPr bwMode="auto">
          <a:xfrm>
            <a:off x="2519363" y="552132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sp>
        <p:nvSpPr>
          <p:cNvPr id="38922" name="Text Box 27"/>
          <p:cNvSpPr txBox="1">
            <a:spLocks noChangeArrowheads="1"/>
          </p:cNvSpPr>
          <p:nvPr/>
        </p:nvSpPr>
        <p:spPr bwMode="auto">
          <a:xfrm>
            <a:off x="8316913" y="551815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sp>
        <p:nvSpPr>
          <p:cNvPr id="38923" name="Text Box 28"/>
          <p:cNvSpPr txBox="1">
            <a:spLocks noChangeArrowheads="1"/>
          </p:cNvSpPr>
          <p:nvPr/>
        </p:nvSpPr>
        <p:spPr bwMode="auto">
          <a:xfrm>
            <a:off x="5364163" y="55197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sp>
        <p:nvSpPr>
          <p:cNvPr id="38924" name="Oval 30"/>
          <p:cNvSpPr>
            <a:spLocks noChangeArrowheads="1"/>
          </p:cNvSpPr>
          <p:nvPr/>
        </p:nvSpPr>
        <p:spPr bwMode="auto">
          <a:xfrm>
            <a:off x="1511300" y="5446713"/>
            <a:ext cx="936625" cy="503237"/>
          </a:xfrm>
          <a:prstGeom prst="ellipse">
            <a:avLst/>
          </a:prstGeom>
          <a:solidFill>
            <a:schemeClr val="accent1">
              <a:alpha val="0"/>
            </a:schemeClr>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l-GR" altLang="el-GR" b="1" i="1"/>
              <a:t>ΔΙΔΑΚΤΙΚΕΣ ΠΡΟΣΕΓΓΙΣΕΙΣ</a:t>
            </a:r>
          </a:p>
        </p:txBody>
      </p:sp>
      <p:sp>
        <p:nvSpPr>
          <p:cNvPr id="33795" name="Rectangle 3"/>
          <p:cNvSpPr>
            <a:spLocks noGrp="1"/>
          </p:cNvSpPr>
          <p:nvPr>
            <p:ph type="body" idx="4294967295"/>
          </p:nvPr>
        </p:nvSpPr>
        <p:spPr>
          <a:xfrm>
            <a:off x="215900" y="1341438"/>
            <a:ext cx="8820150" cy="5184775"/>
          </a:xfrm>
        </p:spPr>
        <p:txBody>
          <a:bodyPr/>
          <a:lstStyle/>
          <a:p>
            <a:pPr>
              <a:lnSpc>
                <a:spcPct val="90000"/>
              </a:lnSpc>
            </a:pPr>
            <a:r>
              <a:rPr lang="el-GR" altLang="el-GR" sz="1800" dirty="0"/>
              <a:t>Η διδακτική προσέγγιση που εφαρμόζεται στο σενάριο είναι η</a:t>
            </a:r>
            <a:r>
              <a:rPr lang="en-US" altLang="el-GR" sz="1800" dirty="0"/>
              <a:t> </a:t>
            </a:r>
            <a:r>
              <a:rPr lang="el-GR" altLang="el-GR" sz="1800" u="sng" dirty="0" err="1"/>
              <a:t>ανακαλυπτική</a:t>
            </a:r>
            <a:r>
              <a:rPr lang="el-GR" altLang="el-GR" sz="1800" u="sng" dirty="0"/>
              <a:t> μάθηση</a:t>
            </a:r>
            <a:r>
              <a:rPr lang="el-GR" altLang="el-GR" sz="1800" dirty="0"/>
              <a:t> όπου οι μαθητές ανακαλύπτουν τη γνώση (κανόνες, αρχές, ανάπτυξη δεξιοτήτων) μέσα από το πείραμα, τη δοκιμή, την επαλήθευση ή τη διάψευση.</a:t>
            </a:r>
          </a:p>
          <a:p>
            <a:pPr>
              <a:lnSpc>
                <a:spcPct val="90000"/>
              </a:lnSpc>
            </a:pPr>
            <a:endParaRPr lang="el-GR" altLang="el-GR" sz="1000" dirty="0"/>
          </a:p>
          <a:p>
            <a:pPr>
              <a:lnSpc>
                <a:spcPct val="90000"/>
              </a:lnSpc>
            </a:pPr>
            <a:r>
              <a:rPr lang="el-GR" altLang="el-GR" sz="1800" dirty="0"/>
              <a:t>Η μέθοδος βασίζεται στη </a:t>
            </a:r>
            <a:r>
              <a:rPr lang="el-GR" altLang="el-GR" sz="1800" u="sng" dirty="0"/>
              <a:t>θεωρία του </a:t>
            </a:r>
            <a:r>
              <a:rPr lang="el-GR" altLang="el-GR" sz="1800" u="sng" dirty="0" err="1"/>
              <a:t>επικοδομισμού</a:t>
            </a:r>
            <a:r>
              <a:rPr lang="el-GR" altLang="el-GR" sz="1800" dirty="0"/>
              <a:t> όπου η μάθηση δεν μεταδίδεται, αλλά είναι μια διαδικασία προσωπικής κατασκευής της γνώσης, η οποία εδράζεται πάνω σε προγενέστερες γνώσεις (οι οποίες φυσικά τροποποιούνται κατάλληλα ώστε να συζευχθούν με τη νέα γνώση). Η μάθηση απαιτεί δηλαδή την αναδιάταξη και αναδόμηση των νοητικών δομών του ατόμου. Η διαδικασία αυτή μπορεί να επιφέρει σύγκρουση γνωστική μεταξύ των αρχικών αντιλήψεων και των παρατηρούμενων αποτελεσμάτων. Οι μαθητές ενθαρρύνονται να αναλογιστούν τις διαφορές των αρχικών με τις νέες απόψεις και μέσω μιας διαδικασίας </a:t>
            </a:r>
            <a:r>
              <a:rPr lang="el-GR" altLang="el-GR" sz="1800" dirty="0" err="1"/>
              <a:t>αναστοχασμού</a:t>
            </a:r>
            <a:r>
              <a:rPr lang="el-GR" altLang="el-GR" sz="1800" dirty="0"/>
              <a:t>, ο μαθητής συνειδητοποιεί το μη εφαρμόσιμο αυτών των ιδεών με αποτέλεσμα να οδηγηθεί στην αναδόμηση-ανακατασκευή τους. </a:t>
            </a:r>
          </a:p>
          <a:p>
            <a:pPr>
              <a:lnSpc>
                <a:spcPct val="90000"/>
              </a:lnSpc>
            </a:pPr>
            <a:endParaRPr lang="el-GR" altLang="el-GR" sz="1000" dirty="0"/>
          </a:p>
          <a:p>
            <a:pPr>
              <a:lnSpc>
                <a:spcPct val="90000"/>
              </a:lnSpc>
            </a:pPr>
            <a:r>
              <a:rPr lang="el-GR" altLang="el-GR" sz="1800" dirty="0"/>
              <a:t>Η ιδέα της σταδιακής ανακάλυψης της γνώσης αποτελεί σημαντικό κίνητρο για το μαθητή, τον οποίο ο εκπαιδευτικός μπορεί να βοηθήσει ή και να καθοδηγήσει ακόμη (</a:t>
            </a:r>
            <a:r>
              <a:rPr lang="el-GR" altLang="el-GR" sz="1800" i="1" dirty="0"/>
              <a:t>καθοδηγούμενη ανακάλυψη</a:t>
            </a:r>
            <a:r>
              <a:rPr lang="el-GR" altLang="el-GR" sz="1800" dirty="0"/>
              <a:t>). Σύμφωνα με τον </a:t>
            </a:r>
            <a:r>
              <a:rPr lang="el-GR" altLang="el-GR" sz="1800" dirty="0" err="1"/>
              <a:t>Bruner</a:t>
            </a:r>
            <a:r>
              <a:rPr lang="el-GR" altLang="el-GR" sz="1800" dirty="0"/>
              <a:t>, o εκπαιδευτικός έχει το ρόλο του εμψυχωτή, του καθοδηγητή στη διαδικασία της ανακάλυψης.</a:t>
            </a:r>
          </a:p>
        </p:txBody>
      </p:sp>
    </p:spTree>
    <p:extLst>
      <p:ext uri="{BB962C8B-B14F-4D97-AF65-F5344CB8AC3E}">
        <p14:creationId xmlns:p14="http://schemas.microsoft.com/office/powerpoint/2010/main" val="224139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7" dur="500"/>
                                        <p:tgtEl>
                                          <p:spTgt spid="337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4" end="4"/>
                                            </p:txEl>
                                          </p:spTgt>
                                        </p:tgtEl>
                                        <p:attrNameLst>
                                          <p:attrName>style.visibility</p:attrName>
                                        </p:attrNameLst>
                                      </p:cBhvr>
                                      <p:to>
                                        <p:strVal val="visible"/>
                                      </p:to>
                                    </p:set>
                                    <p:animEffect transition="in" filter="checkerboard(across)">
                                      <p:cBhvr>
                                        <p:cTn id="12"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9388" y="0"/>
            <a:ext cx="2782887" cy="4319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0"/>
            <a:ext cx="2700337"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8"/>
          <p:cNvSpPr>
            <a:spLocks noChangeArrowheads="1"/>
          </p:cNvSpPr>
          <p:nvPr/>
        </p:nvSpPr>
        <p:spPr bwMode="auto">
          <a:xfrm>
            <a:off x="250825" y="4508500"/>
            <a:ext cx="864235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000">
                <a:latin typeface="Calibri" panose="020F0502020204030204" pitchFamily="34" charset="0"/>
              </a:rPr>
              <a:t>α) Ποιο είδος απεικονίζουν οι παραπάνω καρυότυποι; ………………………………..</a:t>
            </a:r>
          </a:p>
          <a:p>
            <a:pPr eaLnBrk="1" hangingPunct="1"/>
            <a:endParaRPr lang="el-GR" altLang="el-GR" sz="800">
              <a:latin typeface="Calibri" panose="020F0502020204030204" pitchFamily="34" charset="0"/>
            </a:endParaRPr>
          </a:p>
          <a:p>
            <a:pPr eaLnBrk="1" hangingPunct="1"/>
            <a:r>
              <a:rPr lang="el-GR" altLang="el-GR" sz="2000">
                <a:latin typeface="Calibri" panose="020F0502020204030204" pitchFamily="34" charset="0"/>
              </a:rPr>
              <a:t>Τα άτομα των καρυότυπων 1 έως 6</a:t>
            </a:r>
          </a:p>
          <a:p>
            <a:pPr eaLnBrk="1" hangingPunct="1"/>
            <a:r>
              <a:rPr lang="el-GR" altLang="el-GR" sz="2000">
                <a:latin typeface="Calibri" panose="020F0502020204030204" pitchFamily="34" charset="0"/>
              </a:rPr>
              <a:t>β) είναι αρσενικά ή θηλυκά;………………………………</a:t>
            </a:r>
          </a:p>
          <a:p>
            <a:pPr eaLnBrk="1" hangingPunct="1"/>
            <a:r>
              <a:rPr lang="el-GR" altLang="el-GR" sz="2000">
                <a:latin typeface="Calibri" panose="020F0502020204030204" pitchFamily="34" charset="0"/>
              </a:rPr>
              <a:t>γ) Είναι άτομα φυσιολογικά; Εάν όχι, εντοπίστε εκείνα τα χρωμοσωμικά δεδομένα και προσδιορίστε το είδος της χρωμοσωμικής ανωμαλίας…..………………</a:t>
            </a:r>
          </a:p>
        </p:txBody>
      </p:sp>
      <p:pic>
        <p:nvPicPr>
          <p:cNvPr id="3994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0"/>
            <a:ext cx="27051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7"/>
          <p:cNvSpPr>
            <a:spLocks noChangeArrowheads="1"/>
          </p:cNvSpPr>
          <p:nvPr/>
        </p:nvSpPr>
        <p:spPr bwMode="auto">
          <a:xfrm>
            <a:off x="3276600" y="3789363"/>
            <a:ext cx="574675" cy="360362"/>
          </a:xfrm>
          <a:prstGeom prst="ellipse">
            <a:avLst/>
          </a:prstGeom>
          <a:solidFill>
            <a:schemeClr val="accent1">
              <a:alpha val="0"/>
            </a:schemeClr>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nvGrpSpPr>
          <p:cNvPr id="39943" name="Group 26"/>
          <p:cNvGrpSpPr>
            <a:grpSpLocks/>
          </p:cNvGrpSpPr>
          <p:nvPr/>
        </p:nvGrpSpPr>
        <p:grpSpPr bwMode="auto">
          <a:xfrm>
            <a:off x="2051050" y="3789363"/>
            <a:ext cx="6516688" cy="396875"/>
            <a:chOff x="1292" y="2387"/>
            <a:chExt cx="4105" cy="250"/>
          </a:xfrm>
        </p:grpSpPr>
        <p:sp>
          <p:nvSpPr>
            <p:cNvPr id="39944" name="Text Box 23"/>
            <p:cNvSpPr txBox="1">
              <a:spLocks noChangeArrowheads="1"/>
            </p:cNvSpPr>
            <p:nvPr/>
          </p:nvSpPr>
          <p:spPr bwMode="auto">
            <a:xfrm>
              <a:off x="5193" y="2387"/>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sp>
          <p:nvSpPr>
            <p:cNvPr id="39945" name="Text Box 24"/>
            <p:cNvSpPr txBox="1">
              <a:spLocks noChangeArrowheads="1"/>
            </p:cNvSpPr>
            <p:nvPr/>
          </p:nvSpPr>
          <p:spPr bwMode="auto">
            <a:xfrm>
              <a:off x="3334" y="2387"/>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sp>
          <p:nvSpPr>
            <p:cNvPr id="39946" name="Text Box 25"/>
            <p:cNvSpPr txBox="1">
              <a:spLocks noChangeArrowheads="1"/>
            </p:cNvSpPr>
            <p:nvPr/>
          </p:nvSpPr>
          <p:spPr bwMode="auto">
            <a:xfrm>
              <a:off x="1292" y="2387"/>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solidFill>
                    <a:schemeClr val="accent1"/>
                  </a:solidFill>
                </a:rPr>
                <a: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eaLnBrk="1" hangingPunct="1"/>
            <a:r>
              <a:rPr lang="el-GR" altLang="el-GR"/>
              <a:t>Παιχνίδια εξοικείωσης </a:t>
            </a:r>
          </a:p>
        </p:txBody>
      </p:sp>
      <p:sp>
        <p:nvSpPr>
          <p:cNvPr id="40963" name="Rectangle 3"/>
          <p:cNvSpPr>
            <a:spLocks noGrp="1"/>
          </p:cNvSpPr>
          <p:nvPr>
            <p:ph type="body" idx="4294967295"/>
          </p:nvPr>
        </p:nvSpPr>
        <p:spPr>
          <a:xfrm>
            <a:off x="323850" y="1557338"/>
            <a:ext cx="8534400" cy="4598987"/>
          </a:xfrm>
        </p:spPr>
        <p:txBody>
          <a:bodyPr/>
          <a:lstStyle/>
          <a:p>
            <a:pPr eaLnBrk="1" hangingPunct="1"/>
            <a:endParaRPr lang="el-GR" altLang="el-GR" dirty="0">
              <a:latin typeface="Arial" panose="020B0604020202020204" pitchFamily="34" charset="0"/>
            </a:endParaRPr>
          </a:p>
          <a:p>
            <a:pPr eaLnBrk="1" hangingPunct="1"/>
            <a:endParaRPr lang="el-GR" altLang="el-GR" dirty="0">
              <a:latin typeface="Arial" panose="020B0604020202020204" pitchFamily="34" charset="0"/>
            </a:endParaRPr>
          </a:p>
          <a:p>
            <a:pPr eaLnBrk="1" hangingPunct="1"/>
            <a:r>
              <a:rPr lang="el-GR" altLang="el-GR" dirty="0">
                <a:latin typeface="Arial" panose="020B0604020202020204" pitchFamily="34" charset="0"/>
                <a:hlinkClick r:id="rId2"/>
              </a:rPr>
              <a:t>Φτιάξε ένα </a:t>
            </a:r>
            <a:r>
              <a:rPr lang="el-GR" altLang="el-GR" dirty="0" err="1">
                <a:latin typeface="Arial" panose="020B0604020202020204" pitchFamily="34" charset="0"/>
                <a:hlinkClick r:id="rId2"/>
              </a:rPr>
              <a:t>καρυότυπο</a:t>
            </a:r>
            <a:endParaRPr lang="el-GR" altLang="el-GR" dirty="0">
              <a:latin typeface="Arial" panose="020B0604020202020204" pitchFamily="34" charset="0"/>
            </a:endParaRPr>
          </a:p>
          <a:p>
            <a:pPr marL="0" indent="0" eaLnBrk="1" hangingPunct="1">
              <a:buNone/>
            </a:pPr>
            <a:r>
              <a:rPr lang="en-US" dirty="0">
                <a:hlinkClick r:id="rId3"/>
              </a:rPr>
              <a:t>https://learn.genetics.utah.edu/content/basics/karyotype/</a:t>
            </a:r>
            <a:r>
              <a:rPr lang="el-GR" dirty="0"/>
              <a:t> </a:t>
            </a:r>
            <a:endParaRPr lang="el-GR" altLang="el-GR" dirty="0">
              <a:latin typeface="Arial" panose="020B0604020202020204" pitchFamily="34" charset="0"/>
            </a:endParaRPr>
          </a:p>
          <a:p>
            <a:pPr eaLnBrk="1" hangingPunct="1"/>
            <a:endParaRPr lang="el-GR" altLang="el-GR" dirty="0">
              <a:latin typeface="Arial" panose="020B0604020202020204" pitchFamily="34" charset="0"/>
            </a:endParaRPr>
          </a:p>
          <a:p>
            <a:pPr eaLnBrk="1" hangingPunct="1"/>
            <a:endParaRPr lang="en-US" altLang="el-GR" dirty="0">
              <a:latin typeface="Arial" panose="020B0604020202020204" pitchFamily="34" charset="0"/>
            </a:endParaRPr>
          </a:p>
          <a:p>
            <a:pPr marL="0" indent="0" eaLnBrk="1" hangingPunct="1">
              <a:buNone/>
            </a:pPr>
            <a:endParaRPr lang="el-GR" alt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l-GR" altLang="el-GR" b="1" i="1"/>
              <a:t>ΟΡΓΑΝΩΣΗ ΤΗΣ ΔΙΔΑΣΚΑΛΙΑΣ</a:t>
            </a:r>
            <a:endParaRPr lang="el-GR" altLang="el-GR"/>
          </a:p>
        </p:txBody>
      </p:sp>
      <p:sp>
        <p:nvSpPr>
          <p:cNvPr id="39939" name="Rectangle 3"/>
          <p:cNvSpPr>
            <a:spLocks noGrp="1"/>
          </p:cNvSpPr>
          <p:nvPr>
            <p:ph type="body" idx="4294967295"/>
          </p:nvPr>
        </p:nvSpPr>
        <p:spPr>
          <a:xfrm>
            <a:off x="301625" y="1524000"/>
            <a:ext cx="8534400" cy="4598988"/>
          </a:xfrm>
        </p:spPr>
        <p:txBody>
          <a:bodyPr/>
          <a:lstStyle/>
          <a:p>
            <a:r>
              <a:rPr lang="el-GR" altLang="el-GR" dirty="0"/>
              <a:t>Ομάδες 2-3 ατόμων στην αίθουσα πληροφορικής ή </a:t>
            </a:r>
          </a:p>
          <a:p>
            <a:endParaRPr lang="el-GR" altLang="el-GR" sz="900" dirty="0"/>
          </a:p>
          <a:p>
            <a:r>
              <a:rPr lang="el-GR" altLang="el-GR" dirty="0"/>
              <a:t>εναλλακτικά υπολογιστής και </a:t>
            </a:r>
            <a:r>
              <a:rPr lang="el-GR" altLang="el-GR" dirty="0" err="1"/>
              <a:t>βιντεοπροβολέας</a:t>
            </a:r>
            <a:r>
              <a:rPr lang="el-GR" altLang="el-GR" dirty="0"/>
              <a:t> ή </a:t>
            </a:r>
          </a:p>
          <a:p>
            <a:endParaRPr lang="el-GR" altLang="el-GR" sz="900" dirty="0"/>
          </a:p>
          <a:p>
            <a:r>
              <a:rPr lang="el-GR" altLang="el-GR" dirty="0" err="1"/>
              <a:t>διαδραστικός</a:t>
            </a:r>
            <a:r>
              <a:rPr lang="el-GR" altLang="el-GR" dirty="0"/>
              <a:t> πίνακας στην αίθουσα διδασκαλίας για την 1</a:t>
            </a:r>
            <a:r>
              <a:rPr lang="el-GR" altLang="el-GR" baseline="30000" dirty="0"/>
              <a:t>η</a:t>
            </a:r>
            <a:r>
              <a:rPr lang="el-GR" altLang="el-GR" dirty="0"/>
              <a:t> ώρα</a:t>
            </a:r>
            <a:endParaRPr lang="en-US" altLang="el-GR" dirty="0"/>
          </a:p>
          <a:p>
            <a:endParaRPr lang="el-GR" altLang="el-GR" sz="1400" dirty="0"/>
          </a:p>
          <a:p>
            <a:endParaRPr lang="el-GR" altLang="el-GR" sz="900" dirty="0"/>
          </a:p>
          <a:p>
            <a:r>
              <a:rPr lang="el-GR" altLang="el-GR" dirty="0"/>
              <a:t>και στο εργαστήριο Φυσικών Επιστημών με μικροσκόπια για την 2</a:t>
            </a:r>
            <a:r>
              <a:rPr lang="el-GR" altLang="el-GR" baseline="30000" dirty="0"/>
              <a:t>η</a:t>
            </a:r>
            <a:r>
              <a:rPr lang="el-GR" altLang="el-GR" dirty="0"/>
              <a:t> ώρα. </a:t>
            </a:r>
            <a:endParaRPr lang="en-US" altLang="el-GR" dirty="0"/>
          </a:p>
          <a:p>
            <a:endParaRPr lang="el-GR" altLang="el-GR" sz="1400" dirty="0"/>
          </a:p>
          <a:p>
            <a:r>
              <a:rPr lang="el-GR" altLang="el-GR" dirty="0"/>
              <a:t>Κάθε μαθητής θα έχει από ένα αντίγραφο του εκάστοτε φύλλου εργασίας για να συμπληρώνει (θα το παίρνει μαζί του) και ένα φύλλο αξιολόγησης το οποίο θα παίρνει ο καθηγητής.</a:t>
            </a:r>
          </a:p>
        </p:txBody>
      </p:sp>
    </p:spTree>
    <p:extLst>
      <p:ext uri="{BB962C8B-B14F-4D97-AF65-F5344CB8AC3E}">
        <p14:creationId xmlns:p14="http://schemas.microsoft.com/office/powerpoint/2010/main" val="411118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l-GR" altLang="el-GR" b="1" i="1"/>
              <a:t>ΑΠΑΙΤΟΥΜΕΝΗ ΥΛΙΚΟΤΕΧΝΙΚΗ ΥΠΟΔΟΜΗ</a:t>
            </a:r>
            <a:endParaRPr lang="el-GR" altLang="el-GR"/>
          </a:p>
        </p:txBody>
      </p:sp>
      <p:sp>
        <p:nvSpPr>
          <p:cNvPr id="40963" name="Rectangle 3"/>
          <p:cNvSpPr>
            <a:spLocks noGrp="1"/>
          </p:cNvSpPr>
          <p:nvPr>
            <p:ph type="body" idx="4294967295"/>
          </p:nvPr>
        </p:nvSpPr>
        <p:spPr>
          <a:xfrm>
            <a:off x="301625" y="1524000"/>
            <a:ext cx="8534400" cy="4598988"/>
          </a:xfrm>
        </p:spPr>
        <p:txBody>
          <a:bodyPr/>
          <a:lstStyle/>
          <a:p>
            <a:r>
              <a:rPr lang="el-GR" altLang="el-GR" u="sng"/>
              <a:t>Υπολογιστές ή βιντεοπροβολέα και Η/Υ ή Διαδραστικό πίνακα</a:t>
            </a:r>
            <a:endParaRPr lang="el-GR" altLang="el-GR"/>
          </a:p>
          <a:p>
            <a:endParaRPr lang="el-GR" altLang="el-GR"/>
          </a:p>
          <a:p>
            <a:r>
              <a:rPr lang="el-GR" altLang="el-GR"/>
              <a:t>Δυνατότητα σύνδεσης στο </a:t>
            </a:r>
            <a:r>
              <a:rPr lang="el-GR" altLang="el-GR" u="sng"/>
              <a:t>διαδίκτυο</a:t>
            </a:r>
            <a:r>
              <a:rPr lang="el-GR" altLang="el-GR"/>
              <a:t> για την παρακολούθηση βίντεο και προσομοιώσεων (σε περίπτωση που δεν υπάρχει αυτή η δυνατότητα, ο καθηγητής θα πρέπει να αποθηκεύσει και να διανείμει τα αρχεία στους υπολογιστές). </a:t>
            </a:r>
          </a:p>
          <a:p>
            <a:endParaRPr lang="el-GR" altLang="el-GR"/>
          </a:p>
          <a:p>
            <a:r>
              <a:rPr lang="el-GR" altLang="el-GR" u="sng"/>
              <a:t>Μικροσκόπια, μόνιμα παρασκευάσματα καρυότυπου και φάσεων μίτωσης σε κύτταρα κρεμμυδιού</a:t>
            </a:r>
            <a:r>
              <a:rPr lang="el-GR" altLang="el-GR"/>
              <a:t>.</a:t>
            </a:r>
          </a:p>
        </p:txBody>
      </p:sp>
    </p:spTree>
    <p:extLst>
      <p:ext uri="{BB962C8B-B14F-4D97-AF65-F5344CB8AC3E}">
        <p14:creationId xmlns:p14="http://schemas.microsoft.com/office/powerpoint/2010/main" val="314003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r>
              <a:rPr lang="el-GR" altLang="el-GR" b="1" i="1"/>
              <a:t>ΓΕΝΙΚΟΙ ΣΤΟΧΟΙ - ΔΙΔΑΚΤΙΚΟΙ ΣΤΟΧΟΙ</a:t>
            </a:r>
            <a:endParaRPr lang="el-GR" altLang="el-GR"/>
          </a:p>
        </p:txBody>
      </p:sp>
      <p:sp>
        <p:nvSpPr>
          <p:cNvPr id="41987" name="Rectangle 3"/>
          <p:cNvSpPr>
            <a:spLocks noGrp="1"/>
          </p:cNvSpPr>
          <p:nvPr>
            <p:ph type="body" idx="4294967295"/>
          </p:nvPr>
        </p:nvSpPr>
        <p:spPr>
          <a:xfrm>
            <a:off x="301625" y="1524000"/>
            <a:ext cx="8534400" cy="4598988"/>
          </a:xfrm>
        </p:spPr>
        <p:txBody>
          <a:bodyPr/>
          <a:lstStyle/>
          <a:p>
            <a:r>
              <a:rPr lang="el-GR" altLang="el-GR" sz="2000" b="1" u="sng" dirty="0"/>
              <a:t>Γενικοί</a:t>
            </a:r>
            <a:r>
              <a:rPr lang="el-GR" altLang="el-GR" sz="2000" dirty="0"/>
              <a:t>: Η κατανόηση των ιδεών των μαθητών και του ρόλου τους στη μαθησιακή διαδικασία μέσω της </a:t>
            </a:r>
            <a:r>
              <a:rPr lang="el-GR" altLang="el-GR" sz="2000" u="sng" dirty="0"/>
              <a:t>εξοικείωσης</a:t>
            </a:r>
            <a:r>
              <a:rPr lang="el-GR" altLang="el-GR" sz="2000" dirty="0"/>
              <a:t> των μαθητών στη διαδικασία </a:t>
            </a:r>
            <a:r>
              <a:rPr lang="el-GR" altLang="el-GR" sz="2000" u="sng" dirty="0"/>
              <a:t>«Πρόβλεψη, Επιβεβαίωση, Συμπεράσματα»</a:t>
            </a:r>
            <a:r>
              <a:rPr lang="el-GR" altLang="el-GR" sz="2000" dirty="0"/>
              <a:t> και </a:t>
            </a:r>
          </a:p>
          <a:p>
            <a:r>
              <a:rPr lang="el-GR" altLang="el-GR" sz="2000" dirty="0"/>
              <a:t>η διαχείριση της </a:t>
            </a:r>
            <a:r>
              <a:rPr lang="el-GR" altLang="el-GR" sz="2000" u="sng" dirty="0"/>
              <a:t>συνεργατικής</a:t>
            </a:r>
            <a:r>
              <a:rPr lang="el-GR" altLang="el-GR" sz="2000" dirty="0"/>
              <a:t> διδασκαλίας.</a:t>
            </a:r>
          </a:p>
          <a:p>
            <a:pPr>
              <a:lnSpc>
                <a:spcPct val="80000"/>
              </a:lnSpc>
            </a:pPr>
            <a:endParaRPr lang="el-GR" altLang="el-GR" sz="2000" dirty="0"/>
          </a:p>
          <a:p>
            <a:r>
              <a:rPr lang="el-GR" altLang="el-GR" sz="2000" b="1" u="sng" dirty="0"/>
              <a:t>Διδακτικοί</a:t>
            </a:r>
            <a:r>
              <a:rPr lang="el-GR" altLang="el-GR" sz="2000" dirty="0"/>
              <a:t>: Να </a:t>
            </a:r>
            <a:r>
              <a:rPr lang="el-GR" altLang="el-GR" sz="2000" u="sng" dirty="0"/>
              <a:t>περιγράφει</a:t>
            </a:r>
            <a:r>
              <a:rPr lang="el-GR" altLang="el-GR" sz="2000" dirty="0"/>
              <a:t> </a:t>
            </a:r>
            <a:r>
              <a:rPr lang="en-US" altLang="el-GR" sz="2000" dirty="0"/>
              <a:t>o </a:t>
            </a:r>
            <a:r>
              <a:rPr lang="el-GR" altLang="el-GR" sz="2000" dirty="0"/>
              <a:t>μαθητής </a:t>
            </a:r>
            <a:r>
              <a:rPr lang="el-GR" altLang="el-GR" sz="2000" u="sng" dirty="0"/>
              <a:t>τον τρόπο οργάνωσης</a:t>
            </a:r>
            <a:r>
              <a:rPr lang="el-GR" altLang="el-GR" sz="2000" dirty="0"/>
              <a:t> του γενετικού υλικού στους </a:t>
            </a:r>
            <a:r>
              <a:rPr lang="el-GR" altLang="el-GR" sz="2000" u="sng" dirty="0" err="1"/>
              <a:t>ευκαρυωτικούς</a:t>
            </a:r>
            <a:r>
              <a:rPr lang="el-GR" altLang="el-GR" sz="2000" dirty="0"/>
              <a:t> οργανισμούς.</a:t>
            </a:r>
          </a:p>
          <a:p>
            <a:endParaRPr lang="el-GR" altLang="el-GR" sz="800" dirty="0"/>
          </a:p>
          <a:p>
            <a:r>
              <a:rPr lang="el-GR" altLang="el-GR" sz="2000" dirty="0"/>
              <a:t>Να </a:t>
            </a:r>
            <a:r>
              <a:rPr lang="el-GR" altLang="el-GR" sz="2000" u="sng" dirty="0"/>
              <a:t>διακρίνει</a:t>
            </a:r>
            <a:r>
              <a:rPr lang="el-GR" altLang="el-GR" sz="2000" dirty="0"/>
              <a:t> τις </a:t>
            </a:r>
            <a:r>
              <a:rPr lang="el-GR" altLang="el-GR" sz="2000" u="sng" dirty="0"/>
              <a:t>διάφορες μορφές</a:t>
            </a:r>
            <a:r>
              <a:rPr lang="el-GR" altLang="el-GR" sz="2000" dirty="0"/>
              <a:t> που παίρνει το </a:t>
            </a:r>
            <a:r>
              <a:rPr lang="el-GR" altLang="el-GR" sz="2000" u="sng" dirty="0"/>
              <a:t>γενετικό υλικό</a:t>
            </a:r>
            <a:r>
              <a:rPr lang="el-GR" altLang="el-GR" sz="2000" dirty="0"/>
              <a:t> στη διάρκεια του </a:t>
            </a:r>
            <a:r>
              <a:rPr lang="el-GR" altLang="el-GR" sz="2000" u="sng" dirty="0"/>
              <a:t>κυτταρικού κύκλου</a:t>
            </a:r>
            <a:r>
              <a:rPr lang="el-GR" altLang="el-GR" sz="2000" dirty="0"/>
              <a:t>.</a:t>
            </a:r>
          </a:p>
          <a:p>
            <a:endParaRPr lang="el-GR" altLang="el-GR" sz="800" dirty="0"/>
          </a:p>
          <a:p>
            <a:r>
              <a:rPr lang="el-GR" altLang="el-GR" sz="2000" dirty="0"/>
              <a:t>Να </a:t>
            </a:r>
            <a:r>
              <a:rPr lang="el-GR" altLang="el-GR" sz="2000" u="sng" dirty="0"/>
              <a:t>περιγράφει</a:t>
            </a:r>
            <a:r>
              <a:rPr lang="el-GR" altLang="el-GR" sz="2000" dirty="0"/>
              <a:t> συνοπτικά τον τρόπο με τον οποίο </a:t>
            </a:r>
            <a:r>
              <a:rPr lang="el-GR" altLang="el-GR" sz="2000" u="sng" dirty="0"/>
              <a:t>παρασκευάζεται</a:t>
            </a:r>
            <a:r>
              <a:rPr lang="el-GR" altLang="el-GR" sz="2000" dirty="0"/>
              <a:t> ένας </a:t>
            </a:r>
            <a:r>
              <a:rPr lang="el-GR" altLang="el-GR" sz="2000" u="sng" dirty="0" err="1"/>
              <a:t>καρυότυπος</a:t>
            </a:r>
            <a:r>
              <a:rPr lang="el-GR" altLang="el-GR" sz="2000" dirty="0"/>
              <a:t> και να </a:t>
            </a:r>
            <a:r>
              <a:rPr lang="el-GR" altLang="el-GR" sz="2000" u="sng" dirty="0"/>
              <a:t>εξηγεί τις εφαρμογές </a:t>
            </a:r>
            <a:r>
              <a:rPr lang="el-GR" altLang="el-GR" sz="2000" dirty="0"/>
              <a:t>του.</a:t>
            </a:r>
          </a:p>
          <a:p>
            <a:endParaRPr lang="el-GR" altLang="el-GR" sz="800" dirty="0"/>
          </a:p>
          <a:p>
            <a:r>
              <a:rPr lang="el-GR" altLang="el-GR" sz="2000" dirty="0"/>
              <a:t>Να </a:t>
            </a:r>
            <a:r>
              <a:rPr lang="el-GR" altLang="el-GR" sz="2000" u="sng" dirty="0"/>
              <a:t>διακρίνει</a:t>
            </a:r>
            <a:r>
              <a:rPr lang="el-GR" altLang="el-GR" sz="2000" dirty="0"/>
              <a:t> τα </a:t>
            </a:r>
            <a:r>
              <a:rPr lang="el-GR" altLang="el-GR" sz="2000" u="sng" dirty="0" err="1"/>
              <a:t>αυτοσωμικά</a:t>
            </a:r>
            <a:r>
              <a:rPr lang="el-GR" altLang="el-GR" sz="2000" u="sng" dirty="0"/>
              <a:t> από τα φυλετικά χρωμοσώματα</a:t>
            </a:r>
            <a:r>
              <a:rPr lang="el-GR" altLang="el-GR" sz="2000" dirty="0"/>
              <a:t>.</a:t>
            </a:r>
          </a:p>
        </p:txBody>
      </p:sp>
    </p:spTree>
    <p:extLst>
      <p:ext uri="{BB962C8B-B14F-4D97-AF65-F5344CB8AC3E}">
        <p14:creationId xmlns:p14="http://schemas.microsoft.com/office/powerpoint/2010/main" val="267589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7" dur="500"/>
                                        <p:tgtEl>
                                          <p:spTgt spid="41987">
                                            <p:txEl>
                                              <p:pRg st="3" end="3"/>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987">
                                            <p:txEl>
                                              <p:pRg st="5" end="5"/>
                                            </p:txEl>
                                          </p:spTgt>
                                        </p:tgtEl>
                                        <p:attrNameLst>
                                          <p:attrName>style.visibility</p:attrName>
                                        </p:attrNameLst>
                                      </p:cBhvr>
                                      <p:to>
                                        <p:strVal val="visible"/>
                                      </p:to>
                                    </p:set>
                                    <p:animEffect transition="in" filter="checkerboard(across)">
                                      <p:cBhvr>
                                        <p:cTn id="10" dur="500"/>
                                        <p:tgtEl>
                                          <p:spTgt spid="41987">
                                            <p:txEl>
                                              <p:pRg st="5" end="5"/>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987">
                                            <p:txEl>
                                              <p:pRg st="7" end="7"/>
                                            </p:txEl>
                                          </p:spTgt>
                                        </p:tgtEl>
                                        <p:attrNameLst>
                                          <p:attrName>style.visibility</p:attrName>
                                        </p:attrNameLst>
                                      </p:cBhvr>
                                      <p:to>
                                        <p:strVal val="visible"/>
                                      </p:to>
                                    </p:set>
                                    <p:animEffect transition="in" filter="checkerboard(across)">
                                      <p:cBhvr>
                                        <p:cTn id="13" dur="500"/>
                                        <p:tgtEl>
                                          <p:spTgt spid="41987">
                                            <p:txEl>
                                              <p:pRg st="7" end="7"/>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1987">
                                            <p:txEl>
                                              <p:pRg st="9" end="9"/>
                                            </p:txEl>
                                          </p:spTgt>
                                        </p:tgtEl>
                                        <p:attrNameLst>
                                          <p:attrName>style.visibility</p:attrName>
                                        </p:attrNameLst>
                                      </p:cBhvr>
                                      <p:to>
                                        <p:strVal val="visible"/>
                                      </p:to>
                                    </p:set>
                                    <p:animEffect transition="in" filter="checkerboard(across)">
                                      <p:cBhvr>
                                        <p:cTn id="16"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01625" y="228600"/>
            <a:ext cx="8534400" cy="608013"/>
          </a:xfrm>
        </p:spPr>
        <p:txBody>
          <a:bodyPr/>
          <a:lstStyle/>
          <a:p>
            <a:r>
              <a:rPr lang="el-GR" altLang="el-GR" b="1"/>
              <a:t>Προηγούμενες Γνώσεις</a:t>
            </a:r>
          </a:p>
        </p:txBody>
      </p:sp>
      <p:sp>
        <p:nvSpPr>
          <p:cNvPr id="28675" name="Rectangle 3"/>
          <p:cNvSpPr>
            <a:spLocks noGrp="1"/>
          </p:cNvSpPr>
          <p:nvPr>
            <p:ph type="body" idx="4294967295"/>
          </p:nvPr>
        </p:nvSpPr>
        <p:spPr>
          <a:xfrm>
            <a:off x="301625" y="1557338"/>
            <a:ext cx="8534400" cy="4751387"/>
          </a:xfrm>
        </p:spPr>
        <p:txBody>
          <a:bodyPr/>
          <a:lstStyle/>
          <a:p>
            <a:pPr>
              <a:buFont typeface="Wingdings 2" panose="05020102010507070707" pitchFamily="18" charset="2"/>
              <a:buNone/>
            </a:pPr>
            <a:r>
              <a:rPr lang="el-GR" altLang="el-GR"/>
              <a:t>Οι μαθητές της Γ΄ τάξης έχουν ήδη διδαχτεί: </a:t>
            </a:r>
          </a:p>
          <a:p>
            <a:pPr>
              <a:buFont typeface="Wingdings 2" panose="05020102010507070707" pitchFamily="18" charset="2"/>
              <a:buNone/>
            </a:pPr>
            <a:endParaRPr lang="el-GR" altLang="el-GR"/>
          </a:p>
          <a:p>
            <a:r>
              <a:rPr lang="el-GR" altLang="el-GR"/>
              <a:t>Βιομόρια (δομή των νουκλεϊκών οξέων και πρωτεϊνών)</a:t>
            </a:r>
          </a:p>
          <a:p>
            <a:endParaRPr lang="el-GR" altLang="el-GR"/>
          </a:p>
          <a:p>
            <a:r>
              <a:rPr lang="el-GR" altLang="el-GR"/>
              <a:t>το κύτταρο: η μονάδα ζωής</a:t>
            </a:r>
          </a:p>
          <a:p>
            <a:endParaRPr lang="el-GR" altLang="el-GR"/>
          </a:p>
          <a:p>
            <a:r>
              <a:rPr lang="el-GR" altLang="el-GR"/>
              <a:t>Κυτταρική διαίρεση (μίτωση, μείωση)</a:t>
            </a:r>
          </a:p>
          <a:p>
            <a:endParaRPr lang="el-GR" altLang="el-GR"/>
          </a:p>
          <a:p>
            <a:r>
              <a:rPr lang="el-GR" altLang="el-GR"/>
              <a:t>Οι μαθητές είναι σκόπιμο να θυμηθούν έννοιες από το αναπαραγωγικό σύστημα όπως: γαμέτες, γονιμοποίηση, ζυγωτό.</a:t>
            </a:r>
          </a:p>
        </p:txBody>
      </p:sp>
    </p:spTree>
    <p:extLst>
      <p:ext uri="{BB962C8B-B14F-4D97-AF65-F5344CB8AC3E}">
        <p14:creationId xmlns:p14="http://schemas.microsoft.com/office/powerpoint/2010/main" val="31908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323850" y="0"/>
            <a:ext cx="8534400" cy="1009650"/>
          </a:xfrm>
        </p:spPr>
        <p:txBody>
          <a:bodyPr/>
          <a:lstStyle/>
          <a:p>
            <a:r>
              <a:rPr lang="el-GR" altLang="el-GR"/>
              <a:t>Εναλλακτικές ιδέες μαθητών </a:t>
            </a:r>
            <a:br>
              <a:rPr lang="el-GR" altLang="el-GR"/>
            </a:br>
            <a:r>
              <a:rPr lang="el-GR" altLang="el-GR" sz="2400"/>
              <a:t>(προκαταλήψεις, παρανοήσεις, αντιστάσεις, κλπ)</a:t>
            </a:r>
          </a:p>
        </p:txBody>
      </p:sp>
      <p:sp>
        <p:nvSpPr>
          <p:cNvPr id="32771" name="Rectangle 3"/>
          <p:cNvSpPr>
            <a:spLocks noGrp="1"/>
          </p:cNvSpPr>
          <p:nvPr>
            <p:ph type="body" idx="4294967295"/>
          </p:nvPr>
        </p:nvSpPr>
        <p:spPr>
          <a:xfrm>
            <a:off x="250825" y="1484313"/>
            <a:ext cx="8534400" cy="4598987"/>
          </a:xfrm>
        </p:spPr>
        <p:txBody>
          <a:bodyPr/>
          <a:lstStyle/>
          <a:p>
            <a:pPr>
              <a:lnSpc>
                <a:spcPct val="90000"/>
              </a:lnSpc>
            </a:pPr>
            <a:r>
              <a:rPr lang="el-GR" altLang="el-GR" dirty="0"/>
              <a:t>Κατά τη διδασκαλία και εφαρμογή του σεναρίου θα πρέπει να λάβουμε υπόψη ότι ορισμένοι μαθητές:</a:t>
            </a:r>
          </a:p>
          <a:p>
            <a:pPr>
              <a:lnSpc>
                <a:spcPct val="90000"/>
              </a:lnSpc>
              <a:buFont typeface="Wingdings 2" panose="05020102010507070707" pitchFamily="18" charset="2"/>
              <a:buNone/>
            </a:pPr>
            <a:endParaRPr lang="el-GR" altLang="el-GR" dirty="0"/>
          </a:p>
          <a:p>
            <a:pPr>
              <a:lnSpc>
                <a:spcPct val="90000"/>
              </a:lnSpc>
              <a:buFont typeface="Wingdings 2" panose="05020102010507070707" pitchFamily="18" charset="2"/>
              <a:buNone/>
            </a:pPr>
            <a:r>
              <a:rPr lang="el-GR" altLang="el-GR" dirty="0"/>
              <a:t>⇒ Έχουν την αντίληψη ότι το γενετικό υλικό είναι </a:t>
            </a:r>
            <a:r>
              <a:rPr lang="el-GR" altLang="el-GR" u="sng" dirty="0"/>
              <a:t>ένα ενιαίο μόριο στα </a:t>
            </a:r>
            <a:r>
              <a:rPr lang="el-GR" altLang="el-GR" u="sng" dirty="0" err="1"/>
              <a:t>ευκαρυωτικά</a:t>
            </a:r>
            <a:r>
              <a:rPr lang="el-GR" altLang="el-GR" u="sng" dirty="0"/>
              <a:t> κύτταρα</a:t>
            </a:r>
            <a:r>
              <a:rPr lang="el-GR" altLang="el-GR" dirty="0"/>
              <a:t> και δυσκολεύονται να κατανοήσουν τη </a:t>
            </a:r>
            <a:r>
              <a:rPr lang="el-GR" altLang="el-GR" u="sng" dirty="0"/>
              <a:t>δομή</a:t>
            </a:r>
            <a:r>
              <a:rPr lang="el-GR" altLang="el-GR" dirty="0"/>
              <a:t> του και το </a:t>
            </a:r>
            <a:r>
              <a:rPr lang="el-GR" altLang="el-GR" u="sng" dirty="0"/>
              <a:t>ρόλο των πρωτεϊνών </a:t>
            </a:r>
            <a:r>
              <a:rPr lang="el-GR" altLang="el-GR" dirty="0"/>
              <a:t>στη διαμόρφωσή του.</a:t>
            </a:r>
          </a:p>
          <a:p>
            <a:pPr>
              <a:lnSpc>
                <a:spcPct val="90000"/>
              </a:lnSpc>
              <a:buFont typeface="Wingdings 2" panose="05020102010507070707" pitchFamily="18" charset="2"/>
              <a:buNone/>
            </a:pPr>
            <a:endParaRPr lang="el-GR" altLang="el-GR" sz="1000" dirty="0"/>
          </a:p>
          <a:p>
            <a:pPr>
              <a:lnSpc>
                <a:spcPct val="90000"/>
              </a:lnSpc>
              <a:buFont typeface="Wingdings 2" panose="05020102010507070707" pitchFamily="18" charset="2"/>
              <a:buNone/>
            </a:pPr>
            <a:r>
              <a:rPr lang="el-GR" altLang="el-GR" dirty="0"/>
              <a:t>⇒ Δυσκολεύονται να κατανοήσουν ότι το </a:t>
            </a:r>
            <a:r>
              <a:rPr lang="el-GR" altLang="el-GR" u="sng" dirty="0"/>
              <a:t>χρωμόσωμα, οι αδελφές </a:t>
            </a:r>
            <a:r>
              <a:rPr lang="el-GR" altLang="el-GR" u="sng" dirty="0" err="1"/>
              <a:t>χρωματίδες</a:t>
            </a:r>
            <a:r>
              <a:rPr lang="el-GR" altLang="el-GR" u="sng" dirty="0"/>
              <a:t>, τα ινίδια χρωματίνης είναι τα ίδια μόρια </a:t>
            </a:r>
            <a:r>
              <a:rPr lang="en-US" altLang="el-GR" u="sng" dirty="0"/>
              <a:t>DNA</a:t>
            </a:r>
            <a:r>
              <a:rPr lang="el-GR" altLang="el-GR" u="sng" dirty="0"/>
              <a:t> </a:t>
            </a:r>
            <a:r>
              <a:rPr lang="el-GR" altLang="el-GR" dirty="0"/>
              <a:t>με </a:t>
            </a:r>
            <a:r>
              <a:rPr lang="el-GR" altLang="el-GR" u="sng" dirty="0"/>
              <a:t>διαφορετικό βαθμό συσπείρωσης</a:t>
            </a:r>
            <a:r>
              <a:rPr lang="el-GR" altLang="el-GR" dirty="0"/>
              <a:t>.</a:t>
            </a:r>
          </a:p>
          <a:p>
            <a:pPr>
              <a:lnSpc>
                <a:spcPct val="90000"/>
              </a:lnSpc>
              <a:buFont typeface="Wingdings 2" panose="05020102010507070707" pitchFamily="18" charset="2"/>
              <a:buNone/>
            </a:pPr>
            <a:endParaRPr lang="el-GR" altLang="el-GR" sz="1000" dirty="0"/>
          </a:p>
          <a:p>
            <a:pPr>
              <a:lnSpc>
                <a:spcPct val="90000"/>
              </a:lnSpc>
              <a:buFont typeface="Wingdings 2" panose="05020102010507070707" pitchFamily="18" charset="2"/>
              <a:buNone/>
            </a:pPr>
            <a:r>
              <a:rPr lang="el-GR" altLang="el-GR" dirty="0"/>
              <a:t>⇒ Δεν αντιλαμβάνονται ότι η </a:t>
            </a:r>
            <a:r>
              <a:rPr lang="el-GR" altLang="el-GR" u="sng" dirty="0"/>
              <a:t>δεύτερη </a:t>
            </a:r>
            <a:r>
              <a:rPr lang="el-GR" altLang="el-GR" u="sng" dirty="0" err="1"/>
              <a:t>χρωματίδα</a:t>
            </a:r>
            <a:r>
              <a:rPr lang="el-GR" altLang="el-GR" u="sng" dirty="0"/>
              <a:t> </a:t>
            </a:r>
            <a:r>
              <a:rPr lang="el-GR" altLang="el-GR" dirty="0"/>
              <a:t>στο χρωμόσωμα είναι </a:t>
            </a:r>
            <a:r>
              <a:rPr lang="el-GR" altLang="el-GR" u="sng" dirty="0"/>
              <a:t>αποτέλεσμα της αντιγραφής </a:t>
            </a:r>
            <a:r>
              <a:rPr lang="el-GR" altLang="el-GR" dirty="0"/>
              <a:t>του DNA.</a:t>
            </a:r>
          </a:p>
        </p:txBody>
      </p:sp>
    </p:spTree>
    <p:extLst>
      <p:ext uri="{BB962C8B-B14F-4D97-AF65-F5344CB8AC3E}">
        <p14:creationId xmlns:p14="http://schemas.microsoft.com/office/powerpoint/2010/main" val="277377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7" dur="500"/>
                                        <p:tgtEl>
                                          <p:spTgt spid="32771">
                                            <p:txEl>
                                              <p:pRg st="2" end="2"/>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771">
                                            <p:txEl>
                                              <p:pRg st="4" end="4"/>
                                            </p:txEl>
                                          </p:spTgt>
                                        </p:tgtEl>
                                        <p:attrNameLst>
                                          <p:attrName>style.visibility</p:attrName>
                                        </p:attrNameLst>
                                      </p:cBhvr>
                                      <p:to>
                                        <p:strVal val="visible"/>
                                      </p:to>
                                    </p:set>
                                    <p:animEffect transition="in" filter="checkerboard(across)">
                                      <p:cBhvr>
                                        <p:cTn id="10" dur="3000"/>
                                        <p:tgtEl>
                                          <p:spTgt spid="32771">
                                            <p:txEl>
                                              <p:pRg st="4" end="4"/>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2771">
                                            <p:txEl>
                                              <p:pRg st="6" end="6"/>
                                            </p:txEl>
                                          </p:spTgt>
                                        </p:tgtEl>
                                        <p:attrNameLst>
                                          <p:attrName>style.visibility</p:attrName>
                                        </p:attrNameLst>
                                      </p:cBhvr>
                                      <p:to>
                                        <p:strVal val="visible"/>
                                      </p:to>
                                    </p:set>
                                    <p:animEffect transition="in" filter="checkerboard(across)">
                                      <p:cBhvr>
                                        <p:cTn id="13" dur="5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body" idx="4294967295"/>
          </p:nvPr>
        </p:nvSpPr>
        <p:spPr>
          <a:xfrm>
            <a:off x="323850" y="1628775"/>
            <a:ext cx="8534400" cy="4383088"/>
          </a:xfrm>
        </p:spPr>
        <p:txBody>
          <a:bodyPr/>
          <a:lstStyle/>
          <a:p>
            <a:pPr>
              <a:buFont typeface="Wingdings 2" panose="05020102010507070707" pitchFamily="18" charset="2"/>
              <a:buNone/>
            </a:pPr>
            <a:r>
              <a:rPr lang="el-GR" altLang="el-GR" dirty="0"/>
              <a:t>⇒ Θεωρούν ότι τα </a:t>
            </a:r>
            <a:r>
              <a:rPr lang="el-GR" altLang="el-GR" u="sng" dirty="0"/>
              <a:t>χρωμοσώματα είναι πάντα ορατά με το οπτικό μικροσκόπιο</a:t>
            </a:r>
            <a:r>
              <a:rPr lang="el-GR" altLang="el-GR" dirty="0"/>
              <a:t> και μάλιστα σε μορφή </a:t>
            </a:r>
            <a:r>
              <a:rPr lang="el-GR" altLang="el-GR" u="sng" dirty="0" err="1"/>
              <a:t>καρυότυπου</a:t>
            </a:r>
            <a:r>
              <a:rPr lang="el-GR" altLang="el-GR" dirty="0"/>
              <a:t> και ότι </a:t>
            </a:r>
            <a:r>
              <a:rPr lang="el-GR" altLang="el-GR" u="sng" dirty="0"/>
              <a:t>ξεχωρίζει το φύλο</a:t>
            </a:r>
            <a:r>
              <a:rPr lang="el-GR" altLang="el-GR" dirty="0"/>
              <a:t> (</a:t>
            </a:r>
            <a:r>
              <a:rPr lang="el-GR" altLang="el-GR" dirty="0">
                <a:cs typeface="Arial" panose="020B0604020202020204" pitchFamily="34" charset="0"/>
              </a:rPr>
              <a:t>♀, ♂).</a:t>
            </a:r>
            <a:endParaRPr lang="el-GR" altLang="el-GR" dirty="0"/>
          </a:p>
          <a:p>
            <a:pPr>
              <a:buFont typeface="Wingdings 2" panose="05020102010507070707" pitchFamily="18" charset="2"/>
              <a:buNone/>
            </a:pPr>
            <a:endParaRPr lang="el-GR" altLang="el-GR" sz="1000" dirty="0"/>
          </a:p>
          <a:p>
            <a:pPr>
              <a:buFont typeface="Wingdings 2" panose="05020102010507070707" pitchFamily="18" charset="2"/>
              <a:buNone/>
            </a:pPr>
            <a:r>
              <a:rPr lang="el-GR" altLang="el-GR" dirty="0"/>
              <a:t>⇒ Θεωρούν ότι σε κάθε άτομο υπάρχουν </a:t>
            </a:r>
            <a:r>
              <a:rPr lang="el-GR" altLang="el-GR" u="sng" dirty="0"/>
              <a:t>πάρα πολλά </a:t>
            </a:r>
            <a:r>
              <a:rPr lang="el-GR" altLang="el-GR" u="sng" dirty="0" err="1"/>
              <a:t>αλληλόμορφα</a:t>
            </a:r>
            <a:r>
              <a:rPr lang="el-GR" altLang="el-GR" u="sng" dirty="0"/>
              <a:t> για κάθε χαρακτηριστικό</a:t>
            </a:r>
            <a:r>
              <a:rPr lang="el-GR" altLang="el-GR" dirty="0"/>
              <a:t>.</a:t>
            </a:r>
          </a:p>
          <a:p>
            <a:endParaRPr lang="el-GR" altLang="el-GR" sz="1000" dirty="0"/>
          </a:p>
          <a:p>
            <a:pPr>
              <a:buFont typeface="Wingdings 2" panose="05020102010507070707" pitchFamily="18" charset="2"/>
              <a:buNone/>
            </a:pPr>
            <a:r>
              <a:rPr lang="el-GR" altLang="el-GR" dirty="0"/>
              <a:t>⇒ Χαρακτηρίζουν γενικά το άτομο ως </a:t>
            </a:r>
            <a:r>
              <a:rPr lang="el-GR" altLang="el-GR" u="sng" dirty="0"/>
              <a:t>ομόζυγο ή </a:t>
            </a:r>
            <a:r>
              <a:rPr lang="el-GR" altLang="el-GR" u="sng" dirty="0" err="1"/>
              <a:t>ετερόζυγο</a:t>
            </a:r>
            <a:r>
              <a:rPr lang="el-GR" altLang="el-GR" dirty="0"/>
              <a:t>, χωρίς να αναφέρονται σε </a:t>
            </a:r>
            <a:r>
              <a:rPr lang="el-GR" altLang="el-GR" u="sng" dirty="0"/>
              <a:t>συγκεκριμένα </a:t>
            </a:r>
            <a:r>
              <a:rPr lang="el-GR" altLang="el-GR" u="sng" dirty="0" err="1"/>
              <a:t>αλληλόμορφα</a:t>
            </a:r>
            <a:r>
              <a:rPr lang="el-GR" altLang="el-GR" dirty="0"/>
              <a:t>.</a:t>
            </a:r>
          </a:p>
          <a:p>
            <a:pPr>
              <a:buFont typeface="Wingdings 2" panose="05020102010507070707" pitchFamily="18" charset="2"/>
              <a:buNone/>
            </a:pPr>
            <a:endParaRPr lang="el-GR" altLang="el-GR" sz="1000" dirty="0"/>
          </a:p>
          <a:p>
            <a:pPr>
              <a:buFont typeface="Wingdings 2" panose="05020102010507070707" pitchFamily="18" charset="2"/>
              <a:buNone/>
            </a:pPr>
            <a:r>
              <a:rPr lang="el-GR" altLang="el-GR" dirty="0"/>
              <a:t>⇒ Δεν κατανοούν ότι η εκδήλωση </a:t>
            </a:r>
            <a:r>
              <a:rPr lang="el-GR" altLang="el-GR" u="sng" dirty="0"/>
              <a:t>κληρονομικών ασθενειών </a:t>
            </a:r>
            <a:r>
              <a:rPr lang="el-GR" altLang="el-GR" dirty="0"/>
              <a:t>μπορεί να οφείλεται σε </a:t>
            </a:r>
            <a:r>
              <a:rPr lang="el-GR" altLang="el-GR" u="sng" dirty="0" err="1"/>
              <a:t>χρωμοσωμικές</a:t>
            </a:r>
            <a:r>
              <a:rPr lang="el-GR" altLang="el-GR" u="sng" dirty="0"/>
              <a:t> ανωμαλίες</a:t>
            </a:r>
            <a:r>
              <a:rPr lang="el-GR" altLang="el-GR" dirty="0">
                <a:latin typeface="Arial" panose="020B0604020202020204" pitchFamily="34" charset="0"/>
              </a:rPr>
              <a:t>.</a:t>
            </a:r>
          </a:p>
        </p:txBody>
      </p:sp>
      <p:sp>
        <p:nvSpPr>
          <p:cNvPr id="37892" name="Rectangle 4"/>
          <p:cNvSpPr>
            <a:spLocks noGrp="1"/>
          </p:cNvSpPr>
          <p:nvPr>
            <p:ph type="title" idx="4294967295"/>
          </p:nvPr>
        </p:nvSpPr>
        <p:spPr>
          <a:noFill/>
        </p:spPr>
        <p:txBody>
          <a:bodyPr/>
          <a:lstStyle/>
          <a:p>
            <a:r>
              <a:rPr lang="el-GR" altLang="el-GR"/>
              <a:t>Εναλλακτικές ιδέες μαθητών</a:t>
            </a:r>
            <a:r>
              <a:rPr lang="el-GR" altLang="el-GR" sz="2800"/>
              <a:t> </a:t>
            </a:r>
            <a:br>
              <a:rPr lang="el-GR" altLang="el-GR" sz="2800"/>
            </a:br>
            <a:r>
              <a:rPr lang="el-GR" altLang="el-GR" sz="2400"/>
              <a:t>(προκαταλήψεις, παρανοήσεις, αντιστάσεις, κλπ)</a:t>
            </a:r>
          </a:p>
        </p:txBody>
      </p:sp>
    </p:spTree>
    <p:extLst>
      <p:ext uri="{BB962C8B-B14F-4D97-AF65-F5344CB8AC3E}">
        <p14:creationId xmlns:p14="http://schemas.microsoft.com/office/powerpoint/2010/main" val="81426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7" dur="2000"/>
                                        <p:tgtEl>
                                          <p:spTgt spid="37891">
                                            <p:txEl>
                                              <p:pRg st="2" end="2"/>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10" dur="3000"/>
                                        <p:tgtEl>
                                          <p:spTgt spid="37891">
                                            <p:txEl>
                                              <p:pRg st="4" end="4"/>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7891">
                                            <p:txEl>
                                              <p:pRg st="6" end="6"/>
                                            </p:txEl>
                                          </p:spTgt>
                                        </p:tgtEl>
                                        <p:attrNameLst>
                                          <p:attrName>style.visibility</p:attrName>
                                        </p:attrNameLst>
                                      </p:cBhvr>
                                      <p:to>
                                        <p:strVal val="visible"/>
                                      </p:to>
                                    </p:set>
                                    <p:animEffect transition="in" filter="checkerboard(across)">
                                      <p:cBhvr>
                                        <p:cTn id="13" dur="50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4985</TotalTime>
  <Words>2284</Words>
  <Application>Microsoft Office PowerPoint</Application>
  <PresentationFormat>Προβολή στην οθόνη (4:3)</PresentationFormat>
  <Paragraphs>254</Paragraphs>
  <Slides>31</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31</vt:i4>
      </vt:variant>
    </vt:vector>
  </HeadingPairs>
  <TitlesOfParts>
    <vt:vector size="36" baseType="lpstr">
      <vt:lpstr>Arial</vt:lpstr>
      <vt:lpstr>Calibri</vt:lpstr>
      <vt:lpstr>Wingdings</vt:lpstr>
      <vt:lpstr>Wingdings 2</vt:lpstr>
      <vt:lpstr>Δημοτικός</vt:lpstr>
      <vt:lpstr>ΕΚΠΑΙΔΕΥΤΙΚΟ – ΔΙΔΑΚΤΙΚΟ ΣΕΝΑΡΙΟ     «DNA: από τη Διπλή Έλικα στον Καρυότυπο»</vt:lpstr>
      <vt:lpstr>Εμπλεκόμενες γνωστικές περιοχές</vt:lpstr>
      <vt:lpstr>ΔΙΔΑΚΤΙΚΕΣ ΠΡΟΣΕΓΓΙΣΕΙΣ</vt:lpstr>
      <vt:lpstr>ΟΡΓΑΝΩΣΗ ΤΗΣ ΔΙΔΑΣΚΑΛΙΑΣ</vt:lpstr>
      <vt:lpstr>ΑΠΑΙΤΟΥΜΕΝΗ ΥΛΙΚΟΤΕΧΝΙΚΗ ΥΠΟΔΟΜΗ</vt:lpstr>
      <vt:lpstr>ΓΕΝΙΚΟΙ ΣΤΟΧΟΙ - ΔΙΔΑΚΤΙΚΟΙ ΣΤΟΧΟΙ</vt:lpstr>
      <vt:lpstr>Προηγούμενες Γνώσεις</vt:lpstr>
      <vt:lpstr>Εναλλακτικές ιδέες μαθητών  (προκαταλήψεις, παρανοήσεις, αντιστάσεις, κλπ)</vt:lpstr>
      <vt:lpstr>Εναλλακτικές ιδέες μαθητών  (προκαταλήψεις, παρανοήσεις, αντιστάσεις, κλπ)</vt:lpstr>
      <vt:lpstr>ΤΟ ΠΡΟΤΕΙΝΟΜΕΝΟ ΣΕΝΑΡΙΟ</vt:lpstr>
      <vt:lpstr>ΤΟ ΠΡΟΤΕΙΝΟΜΕΝΟ ΣΕΝΑΡΙΟ</vt:lpstr>
      <vt:lpstr>1o Φύλλο εργασίας Οργάνωση γενετικού υλικού ευκαρυωτικών οργανισμών </vt:lpstr>
      <vt:lpstr>1o Φύλλο εργασίας Οργάνωση γενετικού υλικού ευκαρυωτικών οργανισμών</vt:lpstr>
      <vt:lpstr>Παρουσίαση του PowerPoint</vt:lpstr>
      <vt:lpstr>1o Φύλλο εργασίας Οργάνωση γενετικού υλικού ευκαρυωτικών οργανισμών</vt:lpstr>
      <vt:lpstr>1o Φύλλο εργασίας Οργάνωση γενετικού υλικού ευκαρυωτικών οργανισμών</vt:lpstr>
      <vt:lpstr>1o Φύλλο εργασίας Οργάνωση γενετικού υλικού ευκαρυωτικών οργανισμών</vt:lpstr>
      <vt:lpstr>1o Φύλλο εργασίας Οργάνωση γενετικού υλικού ευκαρυωτικών οργανισμών</vt:lpstr>
      <vt:lpstr>1o Φύλλο εργασίας Οργάνωση γενετικού υλικού ευκαρυωτικών οργανισμών</vt:lpstr>
      <vt:lpstr>1o Φύλλο εργασίας Οργάνωση γενετικού υλικού ευκαρυωτικών οργανισμών</vt:lpstr>
      <vt:lpstr>2o Φύλλο εργασίας  Παρατήρηση Χρωμοσωμάτων και Ανάλυση καρυότυπου</vt:lpstr>
      <vt:lpstr>2o Φύλλο εργασίας  Παρατήρηση Χρωμοσωμάτων και Ανάλυση καρυότυπου</vt:lpstr>
      <vt:lpstr>Παρουσίαση του PowerPoint</vt:lpstr>
      <vt:lpstr>2o Φύλλο εργασίας  Παρατήρηση Χρωμοσωμάτων και Ανάλυση καρυότυπου</vt:lpstr>
      <vt:lpstr>2o Φύλλο εργασίας  Παρατήρηση Χρωμοσωμάτων και Ανάλυση καρυότυπου</vt:lpstr>
      <vt:lpstr>Παρουσίαση του PowerPoint</vt:lpstr>
      <vt:lpstr>2o Φύλλο εργασίας  Παρατήρηση Χρωμοσωμάτων και Ανάλυση καρυότυπου</vt:lpstr>
      <vt:lpstr>2o Φύλλο εργασίας  Παρατήρηση Χρωμοσωμάτων και Ανάλυση καρυότυπου</vt:lpstr>
      <vt:lpstr>2o Φύλλο εργασίας  Παρατήρηση Χρωμοσωμάτων και Ανάλυση καρυότυπου</vt:lpstr>
      <vt:lpstr>Παρουσίαση του PowerPoint</vt:lpstr>
      <vt:lpstr>Παιχνίδια εξοικείωσης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Domus</dc:creator>
  <cp:lastModifiedBy>Eleftheria Fanouraki</cp:lastModifiedBy>
  <cp:revision>483</cp:revision>
  <dcterms:created xsi:type="dcterms:W3CDTF">2013-03-09T16:50:11Z</dcterms:created>
  <dcterms:modified xsi:type="dcterms:W3CDTF">2020-03-18T08:59:53Z</dcterms:modified>
</cp:coreProperties>
</file>